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797675" cy="9926638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05">
          <p15:clr>
            <a:srgbClr val="A4A3A4"/>
          </p15:clr>
        </p15:guide>
        <p15:guide id="2" orient="horz" pos="2795">
          <p15:clr>
            <a:srgbClr val="A4A3A4"/>
          </p15:clr>
        </p15:guide>
        <p15:guide id="3" orient="horz" pos="2750">
          <p15:clr>
            <a:srgbClr val="A4A3A4"/>
          </p15:clr>
        </p15:guide>
        <p15:guide id="4" orient="horz" pos="2341">
          <p15:clr>
            <a:srgbClr val="A4A3A4"/>
          </p15:clr>
        </p15:guide>
        <p15:guide id="5" orient="horz" pos="614">
          <p15:clr>
            <a:srgbClr val="A4A3A4"/>
          </p15:clr>
        </p15:guide>
        <p15:guide id="6" orient="horz" pos="3249">
          <p15:clr>
            <a:srgbClr val="A4A3A4"/>
          </p15:clr>
        </p15:guide>
        <p15:guide id="7" orient="horz" pos="754">
          <p15:clr>
            <a:srgbClr val="A4A3A4"/>
          </p15:clr>
        </p15:guide>
        <p15:guide id="8" orient="horz" pos="3521">
          <p15:clr>
            <a:srgbClr val="A4A3A4"/>
          </p15:clr>
        </p15:guide>
        <p15:guide id="9" orient="horz" pos="1090">
          <p15:clr>
            <a:srgbClr val="A4A3A4"/>
          </p15:clr>
        </p15:guide>
        <p15:guide id="10" pos="3016">
          <p15:clr>
            <a:srgbClr val="A4A3A4"/>
          </p15:clr>
        </p15:guide>
        <p15:guide id="11" pos="4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72"/>
      </p:cViewPr>
      <p:guideLst>
        <p:guide orient="horz" pos="2205"/>
        <p:guide orient="horz" pos="2795"/>
        <p:guide orient="horz" pos="2750"/>
        <p:guide orient="horz" pos="2341"/>
        <p:guide orient="horz" pos="614"/>
        <p:guide orient="horz" pos="3249"/>
        <p:guide orient="horz" pos="754"/>
        <p:guide orient="horz" pos="3521"/>
        <p:guide orient="horz" pos="1090"/>
        <p:guide pos="3016"/>
        <p:guide pos="4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dPt>
            <c:idx val="4"/>
            <c:bubble3D val="0"/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Автокран</c:v>
                </c:pt>
                <c:pt idx="1">
                  <c:v>Кран манипулятор </c:v>
                </c:pt>
                <c:pt idx="2">
                  <c:v>Самосвал</c:v>
                </c:pt>
                <c:pt idx="3">
                  <c:v>Комбайн</c:v>
                </c:pt>
                <c:pt idx="4">
                  <c:v>Экскаватор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</c:v>
                </c:pt>
                <c:pt idx="1">
                  <c:v>7</c:v>
                </c:pt>
                <c:pt idx="2">
                  <c:v>6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layout/>
      <c:overlay val="0"/>
      <c:txPr>
        <a:bodyPr/>
        <a:lstStyle/>
        <a:p>
          <a:pPr>
            <a:defRPr>
              <a:latin typeface="PF Din Text Cond Pro Light (Основной текст)"/>
            </a:defRPr>
          </a:pPr>
          <a:endParaRPr lang="ru-RU"/>
        </a:p>
      </c:txPr>
    </c:legend>
    <c:plotVisOnly val="1"/>
    <c:dispBlanksAs val="gap"/>
    <c:showDLblsOverMax val="0"/>
  </c:chart>
  <c:spPr>
    <a:pattFill prst="dkDnDiag">
      <a:fgClr>
        <a:schemeClr val="lt1">
          <a:lumMod val="95000"/>
        </a:schemeClr>
      </a:fgClr>
      <a:bgClr>
        <a:schemeClr val="lt1"/>
      </a:bgClr>
    </a:patt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530" y="1"/>
            <a:ext cx="2946058" cy="49841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3BD6B9-FC42-44A2-A6CC-665943FAE276}" type="datetimeFigureOut">
              <a:rPr lang="ru-RU" smtClean="0"/>
              <a:t>04.10.2024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530" y="9428220"/>
            <a:ext cx="2946058" cy="49841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A638E5-CFDB-4E00-83E6-F67CE6C00D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9832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Титульный слайд 1">
    <p:bg>
      <p:bgPr>
        <a:blipFill>
          <a:blip r:embed="rId2">
            <a:lum/>
          </a:blip>
          <a:srcRect l="3703" r="3703"/>
          <a:stretch/>
        </a:blip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50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3"/>
          <a:stretch/>
        </p:blipFill>
        <p:spPr bwMode="auto">
          <a:xfrm>
            <a:off x="932714" y="836712"/>
            <a:ext cx="1649636" cy="880409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204114" y="4437112"/>
            <a:ext cx="5498561" cy="764312"/>
          </a:xfrm>
        </p:spPr>
        <p:txBody>
          <a:bodyPr wrap="square" lIns="0" rIns="0" anchor="t">
            <a:noAutofit/>
          </a:bodyPr>
          <a:lstStyle>
            <a:lvl1pPr>
              <a:spcBef>
                <a:spcPts val="0"/>
              </a:spcBef>
              <a:defRPr sz="1800" b="1">
                <a:solidFill>
                  <a:schemeClr val="bg1"/>
                </a:solidFill>
              </a:defRPr>
            </a:lvl1pPr>
            <a:lvl2pPr>
              <a:defRPr sz="1800" b="1">
                <a:solidFill>
                  <a:schemeClr val="bg1"/>
                </a:solidFill>
              </a:defRPr>
            </a:lvl2pPr>
            <a:lvl3pPr>
              <a:defRPr sz="1500" b="1">
                <a:solidFill>
                  <a:schemeClr val="bg1"/>
                </a:solidFill>
              </a:defRPr>
            </a:lvl3pPr>
            <a:lvl4pPr>
              <a:defRPr sz="2400" b="1">
                <a:solidFill>
                  <a:schemeClr val="bg1"/>
                </a:solidFill>
              </a:defRPr>
            </a:lvl4pPr>
            <a:lvl5pPr>
              <a:defRPr sz="2400" b="1">
                <a:solidFill>
                  <a:schemeClr val="bg1"/>
                </a:solidFill>
              </a:defRPr>
            </a:lvl5pPr>
          </a:lstStyle>
          <a:p>
            <a:pPr lvl="0">
              <a:defRPr/>
            </a:pPr>
            <a:r>
              <a:rPr lang="ru-RU"/>
              <a:t>И.О. Фамилия докладчика</a:t>
            </a:r>
            <a:endParaRPr/>
          </a:p>
          <a:p>
            <a:pPr lvl="0">
              <a:defRPr/>
            </a:pPr>
            <a:r>
              <a:rPr lang="ru-RU"/>
              <a:t>Должность докладчика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3203848" y="2188257"/>
            <a:ext cx="5498827" cy="664797"/>
          </a:xfrm>
        </p:spPr>
        <p:txBody>
          <a:bodyPr wrap="square" anchor="ctr">
            <a:sp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br>
              <a:rPr lang="ru-RU"/>
            </a:br>
            <a:endParaRPr lang="ru-RU"/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3208383" y="5733256"/>
            <a:ext cx="1645401" cy="269875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  |</a:t>
            </a:r>
            <a:endParaRPr/>
          </a:p>
        </p:txBody>
      </p:sp>
      <p:sp>
        <p:nvSpPr>
          <p:cNvPr id="16" name="Текст 1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203848" y="5733256"/>
            <a:ext cx="833660" cy="269875"/>
          </a:xfrm>
          <a:prstGeom prst="rect">
            <a:avLst/>
          </a:prstGeom>
          <a:noFill/>
        </p:spPr>
        <p:txBody>
          <a:bodyPr lIns="36000" rIns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 МЕСЯЦ 2021</a:t>
            </a:r>
            <a:endParaRPr/>
          </a:p>
        </p:txBody>
      </p:sp>
      <p:sp>
        <p:nvSpPr>
          <p:cNvPr id="17" name="Текст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4181524" y="5733256"/>
            <a:ext cx="672260" cy="269875"/>
          </a:xfrm>
          <a:prstGeom prst="rect">
            <a:avLst/>
          </a:prstGeom>
          <a:solidFill>
            <a:schemeClr val="bg1"/>
          </a:solidFill>
        </p:spPr>
        <p:txBody>
          <a:bodyPr lIns="36000" rIns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pPr lvl="0">
              <a:defRPr/>
            </a:pPr>
            <a:r>
              <a:rPr lang="ru-RU"/>
              <a:t>  РЕГИОН</a:t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2 колонк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" name="TextBox 2"/>
          <p:cNvSpPr txBox="1"/>
          <p:nvPr userDrawn="1"/>
        </p:nvSpPr>
        <p:spPr bwMode="auto">
          <a:xfrm>
            <a:off x="-1350151" y="976314"/>
            <a:ext cx="1350151" cy="251607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>
              <a:spcBef>
                <a:spcPts val="450"/>
              </a:spcBef>
              <a:defRPr/>
            </a:pPr>
            <a:r>
              <a:rPr lang="ru-RU" sz="1050" dirty="0">
                <a:solidFill>
                  <a:schemeClr val="accent4"/>
                </a:solidFill>
              </a:rPr>
              <a:t>Макет настроен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любого содержимого в двух колонках, однако рекомендуется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не использовать его </a:t>
            </a:r>
            <a:br>
              <a:rPr lang="ru-RU" sz="1050" dirty="0">
                <a:solidFill>
                  <a:schemeClr val="accent4"/>
                </a:solidFill>
              </a:rPr>
            </a:br>
            <a:r>
              <a:rPr lang="ru-RU" sz="1050" dirty="0">
                <a:solidFill>
                  <a:schemeClr val="accent4"/>
                </a:solidFill>
              </a:rPr>
              <a:t>для вывода только текстовых блоков: в случае большого количества текста лучше разделить текст на несколько модулей (3-4), по возможности добавить иконки или иные графические объекты.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1615440"/>
            <a:ext cx="391668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49580" y="1615440"/>
            <a:ext cx="3909060" cy="4759960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500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latin typeface="+mj-l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785360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500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, объект, изобра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793457" y="976313"/>
            <a:ext cx="3908822" cy="538162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 i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" name="Объект 3"/>
          <p:cNvSpPr>
            <a:spLocks noGrp="1"/>
          </p:cNvSpPr>
          <p:nvPr>
            <p:ph sz="quarter" idx="18"/>
          </p:nvPr>
        </p:nvSpPr>
        <p:spPr bwMode="auto">
          <a:xfrm>
            <a:off x="460498" y="976314"/>
            <a:ext cx="3916680" cy="5399087"/>
          </a:xfrm>
          <a:prstGeom prst="rect">
            <a:avLst/>
          </a:prstGeom>
        </p:spPr>
        <p:txBody>
          <a:bodyPr lIns="0" tIns="0" rIns="0" b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9"/>
          </p:nvPr>
        </p:nvSpPr>
        <p:spPr bwMode="auto">
          <a:xfrm>
            <a:off x="4793457" y="1616076"/>
            <a:ext cx="3908822" cy="4767263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одзаголовок и два рисунк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8"/>
          </p:nvPr>
        </p:nvSpPr>
        <p:spPr bwMode="auto">
          <a:xfrm>
            <a:off x="4787503" y="1616076"/>
            <a:ext cx="3911612" cy="4759324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9"/>
          </p:nvPr>
        </p:nvSpPr>
        <p:spPr bwMode="auto">
          <a:xfrm>
            <a:off x="454105" y="1616076"/>
            <a:ext cx="3902393" cy="4759324"/>
          </a:xfr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449581" y="990321"/>
            <a:ext cx="8252459" cy="503518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980729"/>
            <a:ext cx="3902393" cy="513361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" name="Текст 4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4785360" y="3928716"/>
            <a:ext cx="3916680" cy="52136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2" name="Заголовок 1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1624014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4561841"/>
            <a:ext cx="3916919" cy="180932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1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1"/>
            <a:ext cx="3916919" cy="18135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3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4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4106" y="4561841"/>
            <a:ext cx="3902392" cy="1809329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54105" y="3928716"/>
            <a:ext cx="3902393" cy="521365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4106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2" hasCustomPrompt="1"/>
          </p:nvPr>
        </p:nvSpPr>
        <p:spPr bwMode="auto">
          <a:xfrm>
            <a:off x="4785360" y="990320"/>
            <a:ext cx="3916680" cy="51336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 marL="263129" indent="-127397"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6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3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2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5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6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7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8" name="Объект 3"/>
          <p:cNvSpPr>
            <a:spLocks noGrp="1"/>
          </p:cNvSpPr>
          <p:nvPr>
            <p:ph sz="quarter" idx="24"/>
          </p:nvPr>
        </p:nvSpPr>
        <p:spPr bwMode="auto">
          <a:xfrm>
            <a:off x="6236916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9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6236916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0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5992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1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992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42" name="Объект 3"/>
          <p:cNvSpPr>
            <a:spLocks noGrp="1"/>
          </p:cNvSpPr>
          <p:nvPr>
            <p:ph sz="quarter" idx="28"/>
          </p:nvPr>
        </p:nvSpPr>
        <p:spPr bwMode="auto">
          <a:xfrm>
            <a:off x="3344784" y="1616076"/>
            <a:ext cx="2462400" cy="1807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4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3344784" y="980161"/>
            <a:ext cx="2462400" cy="52351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вертикальных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0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Текст 4"/>
          <p:cNvSpPr>
            <a:spLocks noGrp="1"/>
          </p:cNvSpPr>
          <p:nvPr>
            <p:ph type="body" sz="quarter" idx="25" hasCustomPrompt="1"/>
          </p:nvPr>
        </p:nvSpPr>
        <p:spPr bwMode="auto">
          <a:xfrm>
            <a:off x="4798694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2619498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4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1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57676" y="990321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5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3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6236916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5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6" name="Текст 4"/>
          <p:cNvSpPr>
            <a:spLocks noGrp="1"/>
          </p:cNvSpPr>
          <p:nvPr>
            <p:ph type="body" sz="quarter" idx="21" hasCustomPrompt="1"/>
          </p:nvPr>
        </p:nvSpPr>
        <p:spPr bwMode="auto">
          <a:xfrm>
            <a:off x="45992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4562476"/>
            <a:ext cx="2462400" cy="1820863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Текст 4"/>
          <p:cNvSpPr>
            <a:spLocks noGrp="1"/>
          </p:cNvSpPr>
          <p:nvPr>
            <p:ph type="body" sz="quarter" idx="23" hasCustomPrompt="1"/>
          </p:nvPr>
        </p:nvSpPr>
        <p:spPr bwMode="auto">
          <a:xfrm>
            <a:off x="3344784" y="3942649"/>
            <a:ext cx="24624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450056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3330178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</a:p>
        </p:txBody>
      </p:sp>
      <p:sp>
        <p:nvSpPr>
          <p:cNvPr id="33" name="Рисунок 3"/>
          <p:cNvSpPr>
            <a:spLocks noGrp="1" noChangeAspect="1"/>
          </p:cNvSpPr>
          <p:nvPr>
            <p:ph type="pic" sz="quarter" idx="21"/>
          </p:nvPr>
        </p:nvSpPr>
        <p:spPr bwMode="auto">
          <a:xfrm>
            <a:off x="6232922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450057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3332221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4"/>
          </p:nvPr>
        </p:nvSpPr>
        <p:spPr bwMode="auto">
          <a:xfrm>
            <a:off x="6236087" y="5949939"/>
            <a:ext cx="2483644" cy="432048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Круговые заполнители под фото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4" name="Рисунок 3"/>
          <p:cNvSpPr>
            <a:spLocks noGrp="1" noChangeAspect="1"/>
          </p:cNvSpPr>
          <p:nvPr>
            <p:ph type="pic" sz="quarter" idx="10"/>
          </p:nvPr>
        </p:nvSpPr>
        <p:spPr bwMode="auto">
          <a:xfrm>
            <a:off x="450056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2" name="Рисунок 3"/>
          <p:cNvSpPr>
            <a:spLocks noGrp="1" noChangeAspect="1"/>
          </p:cNvSpPr>
          <p:nvPr>
            <p:ph type="pic" sz="quarter" idx="11"/>
          </p:nvPr>
        </p:nvSpPr>
        <p:spPr bwMode="auto">
          <a:xfrm>
            <a:off x="3330178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13" name="Рисунок 3"/>
          <p:cNvSpPr>
            <a:spLocks noGrp="1" noChangeAspect="1"/>
          </p:cNvSpPr>
          <p:nvPr>
            <p:ph type="pic" sz="quarter" idx="12"/>
          </p:nvPr>
        </p:nvSpPr>
        <p:spPr bwMode="auto">
          <a:xfrm>
            <a:off x="6232922" y="976314"/>
            <a:ext cx="2016000" cy="2016000"/>
          </a:xfrm>
          <a:prstGeom prst="ellipse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 bwMode="auto">
          <a:xfrm>
            <a:off x="45005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7"/>
          </p:nvPr>
        </p:nvSpPr>
        <p:spPr bwMode="auto">
          <a:xfrm>
            <a:off x="3332221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20" name="Текст 6"/>
          <p:cNvSpPr>
            <a:spLocks noGrp="1"/>
          </p:cNvSpPr>
          <p:nvPr>
            <p:ph type="body" sz="quarter" idx="18"/>
          </p:nvPr>
        </p:nvSpPr>
        <p:spPr bwMode="auto">
          <a:xfrm>
            <a:off x="6236087" y="3110601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1" name="Рисунок 3"/>
          <p:cNvSpPr>
            <a:spLocks noGrp="1" noChangeAspect="1"/>
          </p:cNvSpPr>
          <p:nvPr>
            <p:ph type="pic" sz="quarter" idx="19"/>
          </p:nvPr>
        </p:nvSpPr>
        <p:spPr bwMode="auto">
          <a:xfrm>
            <a:off x="1890117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32" name="Рисунок 3"/>
          <p:cNvSpPr>
            <a:spLocks noGrp="1" noChangeAspect="1"/>
          </p:cNvSpPr>
          <p:nvPr>
            <p:ph type="pic" sz="quarter" idx="20"/>
          </p:nvPr>
        </p:nvSpPr>
        <p:spPr bwMode="auto">
          <a:xfrm>
            <a:off x="4781550" y="3815652"/>
            <a:ext cx="2016000" cy="2016000"/>
          </a:xfrm>
          <a:prstGeom prst="ellipse">
            <a:avLst/>
          </a:prstGeom>
        </p:spPr>
        <p:txBody>
          <a:bodyPr lIns="0" rIns="0"/>
          <a:lstStyle/>
          <a:p>
            <a:pPr>
              <a:defRPr/>
            </a:pPr>
            <a:r>
              <a:rPr lang="ru-RU" dirty="0"/>
              <a:t>Вставка рисунка</a:t>
            </a:r>
          </a:p>
        </p:txBody>
      </p:sp>
      <p:sp>
        <p:nvSpPr>
          <p:cNvPr id="34" name="Текст 6"/>
          <p:cNvSpPr>
            <a:spLocks noGrp="1"/>
          </p:cNvSpPr>
          <p:nvPr>
            <p:ph type="body" sz="quarter" idx="22"/>
          </p:nvPr>
        </p:nvSpPr>
        <p:spPr bwMode="auto">
          <a:xfrm>
            <a:off x="1890117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35" name="Текст 6"/>
          <p:cNvSpPr>
            <a:spLocks noGrp="1"/>
          </p:cNvSpPr>
          <p:nvPr>
            <p:ph type="body" sz="quarter" idx="23"/>
          </p:nvPr>
        </p:nvSpPr>
        <p:spPr bwMode="auto">
          <a:xfrm>
            <a:off x="4781550" y="5949939"/>
            <a:ext cx="2483644" cy="432048"/>
          </a:xfrm>
        </p:spPr>
        <p:txBody>
          <a:bodyPr lIns="0" rIns="0"/>
          <a:lstStyle>
            <a:lvl1pPr>
              <a:spcBef>
                <a:spcPts val="0"/>
              </a:spcBef>
              <a:defRPr/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4_Подзаголовок и 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50057" y="981076"/>
            <a:ext cx="8252222" cy="244792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7" name="Объект 3"/>
          <p:cNvSpPr>
            <a:spLocks noGrp="1"/>
          </p:cNvSpPr>
          <p:nvPr>
            <p:ph sz="quarter" idx="25"/>
          </p:nvPr>
        </p:nvSpPr>
        <p:spPr bwMode="auto">
          <a:xfrm>
            <a:off x="6954678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4791075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9" name="Объект 3"/>
          <p:cNvSpPr>
            <a:spLocks noGrp="1"/>
          </p:cNvSpPr>
          <p:nvPr>
            <p:ph sz="quarter" idx="27"/>
          </p:nvPr>
        </p:nvSpPr>
        <p:spPr bwMode="auto">
          <a:xfrm>
            <a:off x="2613660" y="4562476"/>
            <a:ext cx="1742721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4562476"/>
            <a:ext cx="1759744" cy="18129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400"/>
            </a:lvl1pPr>
            <a:lvl2pPr marL="135731" indent="-13573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4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lang="ru-RU" sz="1200">
                <a:solidFill>
                  <a:schemeClr val="tx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31" name="Текст 4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6960516" y="3940952"/>
            <a:ext cx="1738800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4798694" y="3940952"/>
            <a:ext cx="1754506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2619499" y="3940952"/>
            <a:ext cx="173699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7676" y="3940952"/>
            <a:ext cx="1759268" cy="486000"/>
          </a:xfrm>
          <a:prstGeom prst="rect">
            <a:avLst/>
          </a:prstGeom>
        </p:spPr>
        <p:txBody>
          <a:bodyPr lIns="0" rIns="0" anchor="t" anchorCtr="0"/>
          <a:lstStyle>
            <a:lvl1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Два объекта с подзаголовками горизонтал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8" name="Текст 5"/>
          <p:cNvSpPr>
            <a:spLocks noGrp="1"/>
          </p:cNvSpPr>
          <p:nvPr>
            <p:ph type="body" sz="quarter" idx="27" hasCustomPrompt="1"/>
          </p:nvPr>
        </p:nvSpPr>
        <p:spPr bwMode="auto">
          <a:xfrm>
            <a:off x="450057" y="3933824"/>
            <a:ext cx="8252222" cy="503238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33" name="Объект 32"/>
          <p:cNvSpPr>
            <a:spLocks noGrp="1"/>
          </p:cNvSpPr>
          <p:nvPr>
            <p:ph sz="quarter" idx="30" hasCustomPrompt="1"/>
          </p:nvPr>
        </p:nvSpPr>
        <p:spPr bwMode="auto">
          <a:xfrm>
            <a:off x="450057" y="4562476"/>
            <a:ext cx="8252222" cy="180869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7" name="Текст 5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450057" y="975360"/>
            <a:ext cx="8252222" cy="505112"/>
          </a:xfrm>
          <a:prstGeom prst="rect">
            <a:avLst/>
          </a:prstGeom>
        </p:spPr>
        <p:txBody>
          <a:bodyPr lIns="0" rIns="0" anchor="t" anchorCtr="0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Введите заголовок</a:t>
            </a:r>
            <a:endParaRPr/>
          </a:p>
        </p:txBody>
      </p:sp>
      <p:sp>
        <p:nvSpPr>
          <p:cNvPr id="8" name="Объект 32"/>
          <p:cNvSpPr>
            <a:spLocks noGrp="1"/>
          </p:cNvSpPr>
          <p:nvPr>
            <p:ph sz="quarter" idx="32" hasCustomPrompt="1"/>
          </p:nvPr>
        </p:nvSpPr>
        <p:spPr bwMode="auto">
          <a:xfrm>
            <a:off x="450057" y="1616075"/>
            <a:ext cx="8252222" cy="1812926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верху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0" name="Объект 4"/>
          <p:cNvSpPr>
            <a:spLocks noGrp="1"/>
          </p:cNvSpPr>
          <p:nvPr>
            <p:ph sz="quarter" idx="16"/>
          </p:nvPr>
        </p:nvSpPr>
        <p:spPr bwMode="auto">
          <a:xfrm>
            <a:off x="450057" y="3921125"/>
            <a:ext cx="8252222" cy="2454274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787504" y="981076"/>
            <a:ext cx="3914775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7"/>
          </p:nvPr>
        </p:nvSpPr>
        <p:spPr bwMode="auto">
          <a:xfrm>
            <a:off x="450057" y="981076"/>
            <a:ext cx="3906441" cy="244284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ри объекта: два справ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787504" y="984848"/>
            <a:ext cx="3914775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7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87504" y="3933824"/>
            <a:ext cx="3914775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0057" y="981076"/>
            <a:ext cx="3906441" cy="539940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Четыре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1" name="Объект 34"/>
          <p:cNvSpPr>
            <a:spLocks noGrp="1"/>
          </p:cNvSpPr>
          <p:nvPr>
            <p:ph sz="quarter" idx="31" hasCustomPrompt="1"/>
          </p:nvPr>
        </p:nvSpPr>
        <p:spPr bwMode="auto">
          <a:xfrm>
            <a:off x="450056" y="986474"/>
            <a:ext cx="3906441" cy="2444153"/>
          </a:xfrm>
          <a:prstGeom prst="rect">
            <a:avLst/>
          </a:prstGeom>
        </p:spPr>
        <p:txBody>
          <a:bodyPr lIns="0" rIns="0">
            <a:noAutofit/>
          </a:bodyPr>
          <a:lstStyle>
            <a:lvl1pPr>
              <a:spcBef>
                <a:spcPts val="600"/>
              </a:spcBef>
              <a:buFont typeface="Wingdings"/>
              <a:defRPr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2" name="Объект 40"/>
          <p:cNvSpPr>
            <a:spLocks noGrp="1"/>
          </p:cNvSpPr>
          <p:nvPr>
            <p:ph sz="quarter" idx="34" hasCustomPrompt="1"/>
          </p:nvPr>
        </p:nvSpPr>
        <p:spPr bwMode="auto">
          <a:xfrm>
            <a:off x="4793541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13" name="Объект 40"/>
          <p:cNvSpPr>
            <a:spLocks noGrp="1"/>
          </p:cNvSpPr>
          <p:nvPr>
            <p:ph sz="quarter" idx="35" hasCustomPrompt="1"/>
          </p:nvPr>
        </p:nvSpPr>
        <p:spPr bwMode="auto">
          <a:xfrm>
            <a:off x="450056" y="393545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  <p:sp>
        <p:nvSpPr>
          <p:cNvPr id="6" name="Объект 40"/>
          <p:cNvSpPr>
            <a:spLocks noGrp="1"/>
          </p:cNvSpPr>
          <p:nvPr>
            <p:ph sz="quarter" idx="36" hasCustomPrompt="1"/>
          </p:nvPr>
        </p:nvSpPr>
        <p:spPr bwMode="auto">
          <a:xfrm>
            <a:off x="4792061" y="998221"/>
            <a:ext cx="3906441" cy="244665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>
              <a:spcBef>
                <a:spcPts val="600"/>
              </a:spcBef>
              <a:buFont typeface="Wingdings"/>
              <a:defRPr lang="ru-RU" sz="1200" b="0"/>
            </a:lvl1pPr>
          </a:lstStyle>
          <a:p>
            <a:pPr lvl="0">
              <a:spcBef>
                <a:spcPts val="0"/>
              </a:spcBef>
              <a:buFont typeface="Wingdings"/>
              <a:defRPr/>
            </a:pPr>
            <a:r>
              <a:rPr lang="ru-RU"/>
              <a:t>Введите текст или вставьте объект</a:t>
            </a: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Прилож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ПРИЛОЖЕНИЕ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quarter" idx="10"/>
          </p:nvPr>
        </p:nvSpPr>
        <p:spPr bwMode="auto">
          <a:xfrm>
            <a:off x="450056" y="981076"/>
            <a:ext cx="8251984" cy="5394325"/>
          </a:xfrm>
        </p:spPr>
        <p:txBody>
          <a:bodyPr lIns="0" rIns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7_Разделите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5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53097" y="260648"/>
            <a:ext cx="1579818" cy="838051"/>
          </a:xfrm>
          <a:prstGeom prst="rect">
            <a:avLst/>
          </a:prstGeom>
          <a:noFill/>
        </p:spPr>
      </p:pic>
      <p:sp>
        <p:nvSpPr>
          <p:cNvPr id="24" name="Прямоугольник 23"/>
          <p:cNvSpPr/>
          <p:nvPr userDrawn="1"/>
        </p:nvSpPr>
        <p:spPr bwMode="auto">
          <a:xfrm>
            <a:off x="2397719" y="0"/>
            <a:ext cx="820055" cy="2302136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Arial Narrow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344260" y="1772940"/>
            <a:ext cx="3964044" cy="129602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85016" y="1344877"/>
            <a:ext cx="628822" cy="871297"/>
          </a:xfrm>
          <a:prstGeom prst="rect">
            <a:avLst/>
          </a:prstGeom>
        </p:spPr>
        <p:txBody>
          <a:bodyPr lIns="0" rIns="0" anchor="ctr" anchorCtr="0"/>
          <a:lstStyle>
            <a:lvl1pPr algn="ctr">
              <a:defRPr sz="45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20</a:t>
            </a:r>
            <a:endParaRPr/>
          </a:p>
        </p:txBody>
      </p:sp>
      <p:sp>
        <p:nvSpPr>
          <p:cNvPr id="2" name="Прямоугольник 1"/>
          <p:cNvSpPr/>
          <p:nvPr userDrawn="1"/>
        </p:nvSpPr>
        <p:spPr bwMode="auto">
          <a:xfrm flipV="1">
            <a:off x="2397719" y="2302135"/>
            <a:ext cx="820055" cy="45558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2 подзаголовка с чертой и 4 текстовых блока 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2"/>
          </p:nvPr>
        </p:nvSpPr>
        <p:spPr bwMode="auto">
          <a:xfrm>
            <a:off x="455128" y="981076"/>
            <a:ext cx="3906441" cy="2442465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2 ПОДЗАГОЛОВКА И 4 ТЕКСТОВЫХ БЛОКА</a:t>
            </a:r>
            <a:endParaRPr/>
          </a:p>
        </p:txBody>
      </p:sp>
      <p:sp>
        <p:nvSpPr>
          <p:cNvPr id="10" name="Объект 3"/>
          <p:cNvSpPr>
            <a:spLocks noGrp="1"/>
          </p:cNvSpPr>
          <p:nvPr>
            <p:ph sz="quarter" idx="21"/>
          </p:nvPr>
        </p:nvSpPr>
        <p:spPr bwMode="auto">
          <a:xfrm>
            <a:off x="4785360" y="3921760"/>
            <a:ext cx="3916680" cy="245872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19"/>
          </p:nvPr>
        </p:nvSpPr>
        <p:spPr bwMode="auto">
          <a:xfrm>
            <a:off x="459177" y="4572001"/>
            <a:ext cx="3902392" cy="179916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85360" y="1615442"/>
            <a:ext cx="3916919" cy="1798318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9" name="Текст 4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908430" y="980729"/>
            <a:ext cx="3784087" cy="513361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2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77969" y="3935002"/>
            <a:ext cx="3783600" cy="515078"/>
          </a:xfrm>
          <a:prstGeom prst="rect">
            <a:avLst/>
          </a:prstGeom>
        </p:spPr>
        <p:txBody>
          <a:bodyPr lIns="0" t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5" name="Прямая соединительная линия 4"/>
          <p:cNvCxnSpPr>
            <a:cxnSpLocks/>
          </p:cNvCxnSpPr>
          <p:nvPr userDrawn="1"/>
        </p:nvCxnSpPr>
        <p:spPr bwMode="auto">
          <a:xfrm flipH="1">
            <a:off x="4804770" y="976313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cxnSpLocks/>
          </p:cNvCxnSpPr>
          <p:nvPr userDrawn="1"/>
        </p:nvCxnSpPr>
        <p:spPr bwMode="auto">
          <a:xfrm flipH="1">
            <a:off x="474310" y="3932298"/>
            <a:ext cx="2144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615440"/>
            <a:ext cx="2462400" cy="4759960"/>
          </a:xfrm>
          <a:prstGeom prst="rect">
            <a:avLst/>
          </a:prstGeom>
        </p:spPr>
        <p:txBody>
          <a:bodyPr lIns="0" rIns="0"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>
            <p:ph type="body" sz="quarter" idx="30" hasCustomPrompt="1"/>
          </p:nvPr>
        </p:nvSpPr>
        <p:spPr bwMode="auto">
          <a:xfrm>
            <a:off x="3434225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>
            <p:ph type="body" sz="quarter" idx="31" hasCustomPrompt="1"/>
          </p:nvPr>
        </p:nvSpPr>
        <p:spPr bwMode="auto">
          <a:xfrm>
            <a:off x="6318514" y="988563"/>
            <a:ext cx="2383764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1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9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2_4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/>
          <p:nvPr userDrawn="1"/>
        </p:nvSpPr>
        <p:spPr bwMode="auto">
          <a:xfrm>
            <a:off x="6894872" y="833438"/>
            <a:ext cx="1807407" cy="55499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dirty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19" name="Текст 4"/>
          <p:cNvSpPr>
            <a:spLocks noGrp="1"/>
          </p:cNvSpPr>
          <p:nvPr>
            <p:ph type="body" sz="quarter" idx="33" hasCustomPrompt="1"/>
          </p:nvPr>
        </p:nvSpPr>
        <p:spPr bwMode="auto">
          <a:xfrm>
            <a:off x="549936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478547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Объект 3"/>
          <p:cNvSpPr>
            <a:spLocks noGrp="1"/>
          </p:cNvSpPr>
          <p:nvPr>
            <p:ph sz="quarter" idx="12"/>
          </p:nvPr>
        </p:nvSpPr>
        <p:spPr bwMode="auto">
          <a:xfrm>
            <a:off x="6954678" y="1616076"/>
            <a:ext cx="1692000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4 ПОДЗАГОЛОВКА С ВЕРТИКАЛЬНЫМИ ТЕКСТОВЫМИ БЛОКАМИ</a:t>
            </a:r>
            <a:endParaRPr/>
          </a:p>
        </p:txBody>
      </p:sp>
      <p:sp>
        <p:nvSpPr>
          <p:cNvPr id="16" name="Объект 3"/>
          <p:cNvSpPr>
            <a:spLocks noGrp="1"/>
          </p:cNvSpPr>
          <p:nvPr>
            <p:ph sz="quarter" idx="24"/>
          </p:nvPr>
        </p:nvSpPr>
        <p:spPr bwMode="auto">
          <a:xfrm>
            <a:off x="4791075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8" name="Объект 3"/>
          <p:cNvSpPr>
            <a:spLocks noGrp="1"/>
          </p:cNvSpPr>
          <p:nvPr>
            <p:ph sz="quarter" idx="26"/>
          </p:nvPr>
        </p:nvSpPr>
        <p:spPr bwMode="auto">
          <a:xfrm>
            <a:off x="2613660" y="1616076"/>
            <a:ext cx="1742721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0" name="Объект 3"/>
          <p:cNvSpPr>
            <a:spLocks noGrp="1"/>
          </p:cNvSpPr>
          <p:nvPr>
            <p:ph sz="quarter" idx="28"/>
          </p:nvPr>
        </p:nvSpPr>
        <p:spPr bwMode="auto">
          <a:xfrm>
            <a:off x="450057" y="1616076"/>
            <a:ext cx="1759744" cy="4759325"/>
          </a:xfrm>
          <a:prstGeom prst="rect">
            <a:avLst/>
          </a:prstGeom>
        </p:spPr>
        <p:txBody>
          <a:bodyPr lIns="0" rIns="0"/>
          <a:lstStyle>
            <a:lvl1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1pPr>
            <a:lvl2pPr>
              <a:lnSpc>
                <a:spcPct val="90000"/>
              </a:lnSpc>
              <a:spcBef>
                <a:spcPts val="450"/>
              </a:spcBef>
              <a:spcAft>
                <a:spcPts val="0"/>
              </a:spcAft>
              <a:defRPr sz="1200"/>
            </a:lvl2pPr>
            <a:lvl3pPr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defRPr sz="105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5" name="Текст 4"/>
          <p:cNvSpPr>
            <a:spLocks noGrp="1"/>
          </p:cNvSpPr>
          <p:nvPr>
            <p:ph type="body" sz="quarter" idx="34" hasCustomPrompt="1"/>
          </p:nvPr>
        </p:nvSpPr>
        <p:spPr bwMode="auto">
          <a:xfrm>
            <a:off x="2709573" y="988563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6" name="Прямая соединительная линия 25"/>
          <p:cNvCxnSpPr>
            <a:cxnSpLocks/>
          </p:cNvCxnSpPr>
          <p:nvPr userDrawn="1"/>
        </p:nvCxnSpPr>
        <p:spPr bwMode="auto">
          <a:xfrm flipV="1">
            <a:off x="2638184" y="988563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Текст 4"/>
          <p:cNvSpPr>
            <a:spLocks noGrp="1"/>
          </p:cNvSpPr>
          <p:nvPr>
            <p:ph type="body" sz="quarter" idx="35" hasCustomPrompt="1"/>
          </p:nvPr>
        </p:nvSpPr>
        <p:spPr bwMode="auto">
          <a:xfrm>
            <a:off x="4882552" y="985687"/>
            <a:ext cx="1659865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28" name="Прямая соединительная линия 27"/>
          <p:cNvCxnSpPr>
            <a:cxnSpLocks/>
          </p:cNvCxnSpPr>
          <p:nvPr userDrawn="1"/>
        </p:nvCxnSpPr>
        <p:spPr bwMode="auto">
          <a:xfrm flipV="1">
            <a:off x="4811163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Текст 4"/>
          <p:cNvSpPr>
            <a:spLocks noGrp="1"/>
          </p:cNvSpPr>
          <p:nvPr>
            <p:ph type="body" sz="quarter" idx="36" hasCustomPrompt="1"/>
          </p:nvPr>
        </p:nvSpPr>
        <p:spPr bwMode="auto">
          <a:xfrm>
            <a:off x="7042188" y="985687"/>
            <a:ext cx="1602701" cy="514800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4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30" name="Прямая соединительная линия 29"/>
          <p:cNvCxnSpPr>
            <a:cxnSpLocks/>
          </p:cNvCxnSpPr>
          <p:nvPr userDrawn="1"/>
        </p:nvCxnSpPr>
        <p:spPr bwMode="auto">
          <a:xfrm flipV="1">
            <a:off x="6970800" y="985687"/>
            <a:ext cx="0" cy="514800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Заголовок и объект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2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Изображение и подпись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21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Три вертикальных объекта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9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1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2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976314"/>
            <a:ext cx="2462400" cy="5399087"/>
          </a:xfrm>
          <a:prstGeom prst="rect">
            <a:avLst/>
          </a:prstGeom>
        </p:spPr>
        <p:txBody>
          <a:bodyPr lIns="0" rIns="0"/>
          <a:lstStyle>
            <a:lvl1pPr>
              <a:defRPr sz="1400">
                <a:solidFill>
                  <a:schemeClr val="bg1"/>
                </a:solidFill>
              </a:defRPr>
            </a:lvl1pPr>
            <a:lvl2pPr marL="135731" indent="-135731">
              <a:defRPr lang="ru-RU" sz="14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2pPr>
            <a:lvl3pPr marL="263129" indent="-127397">
              <a:defRPr lang="ru-RU" sz="1200">
                <a:solidFill>
                  <a:schemeClr val="bg1"/>
                </a:solidFill>
                <a:latin typeface="+mn-lt"/>
                <a:ea typeface="PF Din Text Cond Pro"/>
                <a:cs typeface="PF Din Text Cond Pro"/>
              </a:defRPr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pic>
        <p:nvPicPr>
          <p:cNvPr id="25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47438" y="207740"/>
            <a:ext cx="1108855" cy="59179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3 подзаголовка с чертой и текстами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3 ПОДЗАГОЛОВКА С ТЕКСТОВЫМИ БЛОКАМИ</a:t>
            </a:r>
            <a:endParaRPr/>
          </a:p>
        </p:txBody>
      </p:sp>
      <p:sp>
        <p:nvSpPr>
          <p:cNvPr id="15" name="Объект 3"/>
          <p:cNvSpPr>
            <a:spLocks noGrp="1"/>
          </p:cNvSpPr>
          <p:nvPr>
            <p:ph sz="quarter" idx="18"/>
          </p:nvPr>
        </p:nvSpPr>
        <p:spPr bwMode="auto">
          <a:xfrm>
            <a:off x="6236916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7" name="Объект 3"/>
          <p:cNvSpPr>
            <a:spLocks noGrp="1"/>
          </p:cNvSpPr>
          <p:nvPr>
            <p:ph sz="quarter" idx="20"/>
          </p:nvPr>
        </p:nvSpPr>
        <p:spPr bwMode="auto">
          <a:xfrm>
            <a:off x="45992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9" name="Объект 3"/>
          <p:cNvSpPr>
            <a:spLocks noGrp="1"/>
          </p:cNvSpPr>
          <p:nvPr>
            <p:ph sz="quarter" idx="22"/>
          </p:nvPr>
        </p:nvSpPr>
        <p:spPr bwMode="auto">
          <a:xfrm>
            <a:off x="3344784" y="1527176"/>
            <a:ext cx="2462400" cy="4848225"/>
          </a:xfrm>
          <a:prstGeom prst="rect">
            <a:avLst/>
          </a:prstGeom>
        </p:spPr>
        <p:txBody>
          <a:bodyPr lIns="0" rIns="0"/>
          <a:lstStyle>
            <a:lvl1pPr>
              <a:defRPr sz="1050"/>
            </a:lvl1pPr>
            <a:lvl2pPr>
              <a:defRPr sz="1050"/>
            </a:lvl2pPr>
            <a:lvl3pPr>
              <a:defRPr sz="9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13" name="Текст 4"/>
          <p:cNvSpPr>
            <a:spLocks noGrp="1"/>
          </p:cNvSpPr>
          <p:nvPr>
            <p:ph type="body" sz="quarter" idx="29" hasCustomPrompt="1"/>
          </p:nvPr>
        </p:nvSpPr>
        <p:spPr bwMode="auto">
          <a:xfrm>
            <a:off x="549936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cxnSp>
        <p:nvCxnSpPr>
          <p:cNvPr id="18" name="Прямая соединительная линия 17"/>
          <p:cNvCxnSpPr>
            <a:cxnSpLocks/>
          </p:cNvCxnSpPr>
          <p:nvPr userDrawn="1"/>
        </p:nvCxnSpPr>
        <p:spPr bwMode="auto">
          <a:xfrm flipV="1">
            <a:off x="478547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cxnSpLocks/>
          </p:cNvCxnSpPr>
          <p:nvPr userDrawn="1"/>
        </p:nvCxnSpPr>
        <p:spPr bwMode="auto">
          <a:xfrm flipV="1">
            <a:off x="3357724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cxnSpLocks/>
          </p:cNvCxnSpPr>
          <p:nvPr userDrawn="1"/>
        </p:nvCxnSpPr>
        <p:spPr bwMode="auto">
          <a:xfrm flipV="1">
            <a:off x="6258802" y="988564"/>
            <a:ext cx="0" cy="414109"/>
          </a:xfrm>
          <a:prstGeom prst="line">
            <a:avLst/>
          </a:prstGeom>
          <a:ln w="571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Текст 4"/>
          <p:cNvSpPr>
            <a:spLocks noGrp="1"/>
          </p:cNvSpPr>
          <p:nvPr userDrawn="1">
            <p:ph type="body" sz="quarter" idx="30" hasCustomPrompt="1"/>
          </p:nvPr>
        </p:nvSpPr>
        <p:spPr bwMode="auto">
          <a:xfrm>
            <a:off x="3434225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24" name="Текст 4"/>
          <p:cNvSpPr>
            <a:spLocks noGrp="1"/>
          </p:cNvSpPr>
          <p:nvPr userDrawn="1">
            <p:ph type="body" sz="quarter" idx="31" hasCustomPrompt="1"/>
          </p:nvPr>
        </p:nvSpPr>
        <p:spPr bwMode="auto">
          <a:xfrm>
            <a:off x="6318514" y="988564"/>
            <a:ext cx="2383764" cy="414109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1200" b="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2_Разделительный слайд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2426040" y="3861048"/>
            <a:ext cx="6276236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6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545203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72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2426040" y="4806984"/>
            <a:ext cx="6276239" cy="720080"/>
          </a:xfrm>
          <a:prstGeom prst="rect">
            <a:avLst/>
          </a:prstGeom>
        </p:spPr>
        <p:txBody>
          <a:bodyPr lIns="0" rIns="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3_Разделите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 userDrawn="1"/>
        </p:nvSpPr>
        <p:spPr bwMode="auto">
          <a:xfrm>
            <a:off x="0" y="0"/>
            <a:ext cx="2141730" cy="6858000"/>
          </a:xfrm>
          <a:prstGeom prst="rect">
            <a:avLst/>
          </a:prstGeom>
          <a:solidFill>
            <a:schemeClr val="accent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450"/>
              </a:spcBef>
              <a:defRPr/>
            </a:pPr>
            <a:endParaRPr lang="ru-RU" sz="1050" b="0" i="0" dirty="0">
              <a:solidFill>
                <a:schemeClr val="tx1"/>
              </a:solidFill>
              <a:latin typeface="PF Din Text Cond Pro Обычный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3025453" y="2862768"/>
            <a:ext cx="5676826" cy="1032574"/>
          </a:xfrm>
          <a:prstGeom prst="rect">
            <a:avLst/>
          </a:prstGeom>
        </p:spPr>
        <p:txBody>
          <a:bodyPr lIns="0" rIns="0" anchor="t" anchorCtr="0"/>
          <a:lstStyle>
            <a:lvl1pPr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Название раздела в одну</a:t>
            </a:r>
            <a:br>
              <a:rPr lang="ru-RU"/>
            </a:br>
            <a:r>
              <a:rPr lang="ru-RU"/>
              <a:t>или несколько строк</a:t>
            </a:r>
            <a:endParaRPr/>
          </a:p>
        </p:txBody>
      </p:sp>
      <p:sp>
        <p:nvSpPr>
          <p:cNvPr id="30" name="Текст 3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3025454" y="4595856"/>
            <a:ext cx="5676827" cy="571168"/>
          </a:xfrm>
          <a:prstGeom prst="rect">
            <a:avLst/>
          </a:prstGeom>
        </p:spPr>
        <p:txBody>
          <a:bodyPr lIns="0" rIns="0" anchor="ctr"/>
          <a:lstStyle>
            <a:lvl1pPr>
              <a:defRPr sz="1600">
                <a:solidFill>
                  <a:schemeClr val="bg1"/>
                </a:solidFill>
              </a:defRPr>
            </a:lvl1pPr>
          </a:lstStyle>
          <a:p>
            <a:pPr lvl="0">
              <a:defRPr/>
            </a:pPr>
            <a:r>
              <a:rPr lang="ru-RU"/>
              <a:t>Краткое пояснение названия</a:t>
            </a:r>
            <a:br>
              <a:rPr lang="ru-RU"/>
            </a:br>
            <a:r>
              <a:rPr lang="ru-RU"/>
              <a:t>в одну или две строки</a:t>
            </a:r>
            <a:endParaRPr/>
          </a:p>
        </p:txBody>
      </p:sp>
      <p:sp>
        <p:nvSpPr>
          <p:cNvPr id="21" name="Текст 3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2426039" y="2701312"/>
            <a:ext cx="594066" cy="871297"/>
          </a:xfrm>
          <a:prstGeom prst="rect">
            <a:avLst/>
          </a:prstGeom>
        </p:spPr>
        <p:txBody>
          <a:bodyPr lIns="0" rIns="0" anchor="ctr" anchorCtr="0"/>
          <a:lstStyle>
            <a:lvl1pPr algn="l">
              <a:defRPr sz="3600">
                <a:solidFill>
                  <a:schemeClr val="bg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pic>
        <p:nvPicPr>
          <p:cNvPr id="23" name="Picture 2" descr="G:\работа\россети\MRSK_Guides__2019_pagenumber (16.11.2020)-32-02.png"/>
          <p:cNvPicPr>
            <a:picLocks noChangeAspect="1" noChangeArrowheads="1"/>
          </p:cNvPicPr>
          <p:nvPr userDrawn="1"/>
        </p:nvPicPr>
        <p:blipFill>
          <a:blip r:embed="rId2"/>
          <a:stretch/>
        </p:blipFill>
        <p:spPr bwMode="auto">
          <a:xfrm>
            <a:off x="465639" y="302007"/>
            <a:ext cx="1582065" cy="844346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Содержание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>
          <a:xfrm>
            <a:off x="1763687" y="386516"/>
            <a:ext cx="6952972" cy="431355"/>
          </a:xfrm>
        </p:spPr>
        <p:txBody>
          <a:bodyPr/>
          <a:lstStyle/>
          <a:p>
            <a:pPr>
              <a:defRPr/>
            </a:pPr>
            <a:r>
              <a:rPr lang="ru-RU"/>
              <a:t>СОДЕРЖАНИЕ</a:t>
            </a:r>
            <a:endParaRPr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763687" y="976314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1" name="Текст 10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794542" y="981181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3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1561991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4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1566858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  <a:endParaRPr/>
          </a:p>
        </p:txBody>
      </p:sp>
      <p:sp>
        <p:nvSpPr>
          <p:cNvPr id="16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214766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17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215253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763687" y="2733345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0" name="Текст 1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94542" y="2738212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2" name="Текст 5"/>
          <p:cNvSpPr>
            <a:spLocks noGrp="1"/>
          </p:cNvSpPr>
          <p:nvPr>
            <p:ph type="body" sz="quarter" idx="19" hasCustomPrompt="1"/>
          </p:nvPr>
        </p:nvSpPr>
        <p:spPr bwMode="auto">
          <a:xfrm>
            <a:off x="1763687" y="3319022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3" name="Текст 10"/>
          <p:cNvSpPr>
            <a:spLocks noGrp="1"/>
          </p:cNvSpPr>
          <p:nvPr>
            <p:ph type="body" sz="quarter" idx="20" hasCustomPrompt="1"/>
          </p:nvPr>
        </p:nvSpPr>
        <p:spPr bwMode="auto">
          <a:xfrm>
            <a:off x="794542" y="3323889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5" name="Текст 5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1763687" y="3904699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6" name="Текст 10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94542" y="3909566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28" name="Текст 5"/>
          <p:cNvSpPr>
            <a:spLocks noGrp="1"/>
          </p:cNvSpPr>
          <p:nvPr>
            <p:ph type="body" sz="quarter" idx="15" hasCustomPrompt="1"/>
          </p:nvPr>
        </p:nvSpPr>
        <p:spPr bwMode="auto">
          <a:xfrm>
            <a:off x="1763687" y="4490378"/>
            <a:ext cx="6938987" cy="446197"/>
          </a:xfrm>
        </p:spPr>
        <p:txBody>
          <a:bodyPr anchor="ctr"/>
          <a:lstStyle>
            <a:lvl1pPr>
              <a:defRPr/>
            </a:lvl1pPr>
          </a:lstStyle>
          <a:p>
            <a:pPr lvl="0">
              <a:defRPr/>
            </a:pPr>
            <a:r>
              <a:rPr lang="ru-RU"/>
              <a:t>НАЗВАНИЕ РАЗДЕЛА</a:t>
            </a:r>
            <a:endParaRPr/>
          </a:p>
        </p:txBody>
      </p:sp>
      <p:sp>
        <p:nvSpPr>
          <p:cNvPr id="29" name="Текст 1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794542" y="4495245"/>
            <a:ext cx="287518" cy="436463"/>
          </a:xfrm>
        </p:spPr>
        <p:txBody>
          <a:bodyPr lIns="0" rIns="0" anchor="ctr"/>
          <a:lstStyle>
            <a:lvl1pPr>
              <a:defRPr sz="24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>
              <a:defRPr/>
            </a:pPr>
            <a:r>
              <a:rPr lang="ru-RU"/>
              <a:t>№</a:t>
            </a:r>
          </a:p>
        </p:txBody>
      </p:sp>
      <p:sp>
        <p:nvSpPr>
          <p:cNvPr id="30" name="Объект 15"/>
          <p:cNvSpPr txBox="1"/>
          <p:nvPr userDrawn="1"/>
        </p:nvSpPr>
        <p:spPr bwMode="auto">
          <a:xfrm>
            <a:off x="-1530678" y="980551"/>
            <a:ext cx="1440165" cy="4558772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l" defTabSz="914400">
              <a:spcBef>
                <a:spcPts val="120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Wingdings"/>
              <a:buNone/>
              <a:defRPr sz="1400" b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0975" marR="0" indent="-180975" algn="l" defTabSz="91440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ct val="120000"/>
              <a:buFont typeface="Arial"/>
              <a:buChar char="•"/>
              <a:defRPr sz="1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50838" indent="-169862" algn="l" defTabSz="914400">
              <a:spcBef>
                <a:spcPts val="600"/>
              </a:spcBef>
              <a:buClr>
                <a:srgbClr val="4F81BD"/>
              </a:buClr>
              <a:buSzPct val="105000"/>
              <a:buFont typeface="Arial"/>
              <a:buChar char="•"/>
              <a:defRPr sz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>
              <a:spcBef>
                <a:spcPts val="0"/>
              </a:spcBef>
              <a:buFont typeface="Arial"/>
              <a:buChar char="–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>
              <a:spcBef>
                <a:spcPts val="0"/>
              </a:spcBef>
              <a:buFont typeface="Arial"/>
              <a:buChar char="»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>
              <a:spcBef>
                <a:spcPts val="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</a:t>
            </a:r>
            <a:br>
              <a:rPr lang="ru-RU" sz="1050" b="1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рекомендуется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использования </a:t>
            </a:r>
            <a: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/>
            </a:r>
            <a:br>
              <a:rPr lang="en-US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в презентации </a:t>
            </a:r>
            <a:b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для показа на экране.</a:t>
            </a:r>
            <a:endParaRPr dirty="0"/>
          </a:p>
          <a:p>
            <a:pPr>
              <a:defRPr/>
            </a:pPr>
            <a:r>
              <a:rPr lang="ru-RU" sz="105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Содержание помогает аудитории ориентироваться в структуре презентации.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quarter" idx="10"/>
          </p:nvPr>
        </p:nvSpPr>
        <p:spPr bwMode="auto">
          <a:xfrm>
            <a:off x="449580" y="975361"/>
            <a:ext cx="8252460" cy="5396865"/>
          </a:xfrm>
          <a:prstGeom prst="rect">
            <a:avLst/>
          </a:prstGeo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200"/>
            </a:lvl3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Изображение и подпись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0"/>
          </p:nvPr>
        </p:nvSpPr>
        <p:spPr bwMode="auto">
          <a:xfrm>
            <a:off x="449580" y="975360"/>
            <a:ext cx="8252460" cy="540512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ru-RU" dirty="0"/>
              <a:t>Вставка рисунка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027" name="Picture 3" descr="G:\работа\россети\MRSK_Guides__2019_pagenumber (16.11.2020)-3-02.png"/>
          <p:cNvPicPr>
            <a:picLocks noChangeAspect="1" noChangeArrowheads="1"/>
          </p:cNvPicPr>
          <p:nvPr userDrawn="1"/>
        </p:nvPicPr>
        <p:blipFill>
          <a:blip r:embed="rId39"/>
          <a:stretch/>
        </p:blipFill>
        <p:spPr bwMode="auto">
          <a:xfrm>
            <a:off x="453097" y="207740"/>
            <a:ext cx="1106463" cy="586949"/>
          </a:xfrm>
          <a:prstGeom prst="rect">
            <a:avLst/>
          </a:prstGeom>
          <a:noFill/>
        </p:spPr>
      </p:pic>
      <p:sp>
        <p:nvSpPr>
          <p:cNvPr id="33" name="Текст 2"/>
          <p:cNvSpPr>
            <a:spLocks noGrp="1"/>
          </p:cNvSpPr>
          <p:nvPr>
            <p:ph type="body" idx="1"/>
          </p:nvPr>
        </p:nvSpPr>
        <p:spPr bwMode="auto">
          <a:xfrm>
            <a:off x="449581" y="981512"/>
            <a:ext cx="8252459" cy="5390712"/>
          </a:xfrm>
          <a:prstGeom prst="rect">
            <a:avLst/>
          </a:prstGeom>
          <a:ln>
            <a:noFill/>
          </a:ln>
        </p:spPr>
        <p:txBody>
          <a:bodyPr vert="horz" lIns="72000" tIns="0" rIns="72000" bIns="0" rtlCol="0">
            <a:no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Первый уровень</a:t>
            </a:r>
            <a:endParaRPr/>
          </a:p>
          <a:p>
            <a:pPr lvl="2">
              <a:defRPr/>
            </a:pPr>
            <a:r>
              <a:rPr lang="ru-RU"/>
              <a:t>Второй уровень</a:t>
            </a:r>
            <a:endParaRPr/>
          </a:p>
        </p:txBody>
      </p:sp>
      <p:sp>
        <p:nvSpPr>
          <p:cNvPr id="35" name="Прямоугольник 34"/>
          <p:cNvSpPr/>
          <p:nvPr userDrawn="1"/>
        </p:nvSpPr>
        <p:spPr bwMode="auto">
          <a:xfrm>
            <a:off x="8310897" y="6542052"/>
            <a:ext cx="391143" cy="1611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Autofit/>
          </a:bodyPr>
          <a:lstStyle/>
          <a:p>
            <a:pPr algn="r">
              <a:defRPr/>
            </a:pPr>
            <a:fld id="{AF528B6D-1001-487C-8FFE-85B114390330}" type="slidenum">
              <a:rPr lang="ru-RU" sz="1000" b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  <a:ea typeface="PF Din Text Cond Pro"/>
                <a:cs typeface="PF Din Text Cond Pro"/>
              </a:rPr>
              <a:t>‹#›</a:t>
            </a:fld>
            <a:endParaRPr lang="ru-RU" sz="1000" b="0" dirty="0">
              <a:solidFill>
                <a:schemeClr val="tx1">
                  <a:lumMod val="60000"/>
                  <a:lumOff val="40000"/>
                </a:schemeClr>
              </a:solidFill>
              <a:latin typeface="+mn-lt"/>
              <a:ea typeface="PF Din Text Cond Pro"/>
              <a:cs typeface="PF Din Text Cond Pro"/>
            </a:endParaRPr>
          </a:p>
        </p:txBody>
      </p:sp>
      <p:sp>
        <p:nvSpPr>
          <p:cNvPr id="36" name="Заголовок 1"/>
          <p:cNvSpPr>
            <a:spLocks noGrp="1"/>
          </p:cNvSpPr>
          <p:nvPr>
            <p:ph type="title"/>
          </p:nvPr>
        </p:nvSpPr>
        <p:spPr bwMode="auto">
          <a:xfrm>
            <a:off x="1763687" y="386516"/>
            <a:ext cx="6952972" cy="431355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</p:sldLayoutIdLst>
  <p:txStyles>
    <p:titleStyle>
      <a:lvl1pPr algn="l" defTabSz="685800">
        <a:lnSpc>
          <a:spcPct val="90000"/>
        </a:lnSpc>
        <a:spcBef>
          <a:spcPts val="0"/>
        </a:spcBef>
        <a:spcAft>
          <a:spcPts val="0"/>
        </a:spcAft>
        <a:buNone/>
        <a:defRPr sz="1600" b="0" spc="0">
          <a:solidFill>
            <a:schemeClr val="tx1"/>
          </a:solidFill>
          <a:latin typeface="+mj-lt"/>
          <a:ea typeface="PF Din Text Cond Pro"/>
          <a:cs typeface="PF Din Text Cond Pro"/>
        </a:defRPr>
      </a:lvl1pPr>
    </p:titleStyle>
    <p:bodyStyle>
      <a:lvl1pPr marL="0" indent="0" algn="l" defTabSz="68580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SzPct val="90000"/>
        <a:buFont typeface="Wingdings"/>
        <a:buNone/>
        <a:defRPr sz="1400" b="0">
          <a:solidFill>
            <a:schemeClr val="tx1"/>
          </a:solidFill>
          <a:latin typeface="+mn-lt"/>
          <a:ea typeface="PF Din Text Cond Pro"/>
          <a:cs typeface="PF Din Text Cond Pro"/>
        </a:defRPr>
      </a:lvl1pPr>
      <a:lvl2pPr marL="135731" marR="0" indent="-135731" algn="l" defTabSz="685800">
        <a:lnSpc>
          <a:spcPct val="100000"/>
        </a:lnSpc>
        <a:spcBef>
          <a:spcPts val="450"/>
        </a:spcBef>
        <a:spcAft>
          <a:spcPts val="0"/>
        </a:spcAft>
        <a:buClr>
          <a:schemeClr val="accent1"/>
        </a:buClr>
        <a:buSzPct val="120000"/>
        <a:buFont typeface="Arial"/>
        <a:buChar char="•"/>
        <a:defRPr sz="1400">
          <a:solidFill>
            <a:schemeClr val="tx1"/>
          </a:solidFill>
          <a:latin typeface="+mn-lt"/>
          <a:ea typeface="PF Din Text Cond Pro"/>
          <a:cs typeface="PF Din Text Cond Pro"/>
        </a:defRPr>
      </a:lvl2pPr>
      <a:lvl3pPr marL="263129" indent="-127397" algn="l" defTabSz="685800">
        <a:lnSpc>
          <a:spcPct val="100000"/>
        </a:lnSpc>
        <a:spcBef>
          <a:spcPts val="300"/>
        </a:spcBef>
        <a:spcAft>
          <a:spcPts val="0"/>
        </a:spcAft>
        <a:buClr>
          <a:schemeClr val="accent5"/>
        </a:buClr>
        <a:buSzPct val="105000"/>
        <a:buFont typeface="Arial"/>
        <a:buChar char="•"/>
        <a:defRPr sz="1200">
          <a:solidFill>
            <a:schemeClr val="tx1"/>
          </a:solidFill>
          <a:latin typeface="+mn-lt"/>
          <a:ea typeface="PF Din Text Cond Pro"/>
          <a:cs typeface="PF Din Text Cond Pro"/>
        </a:defRPr>
      </a:lvl3pPr>
      <a:lvl4pPr marL="1200150" indent="-171450" algn="l" defTabSz="685800">
        <a:spcBef>
          <a:spcPts val="0"/>
        </a:spcBef>
        <a:buFont typeface="Arial"/>
        <a:buChar char="–"/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>
        <a:spcBef>
          <a:spcPts val="0"/>
        </a:spcBef>
        <a:buFont typeface="Arial"/>
        <a:buChar char="»"/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>
        <a:spcBef>
          <a:spcPts val="0"/>
        </a:spcBef>
        <a:buFont typeface="Arial"/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0"/>
          </p:nvPr>
        </p:nvSpPr>
        <p:spPr bwMode="auto">
          <a:xfrm>
            <a:off x="3204114" y="4293096"/>
            <a:ext cx="5498561" cy="1224136"/>
          </a:xfrm>
        </p:spPr>
        <p:txBody>
          <a:bodyPr/>
          <a:lstStyle/>
          <a:p>
            <a:pPr>
              <a:defRPr/>
            </a:pPr>
            <a:r>
              <a:rPr lang="ru-RU" b="0" dirty="0"/>
              <a:t>Горяшин Артем Анатольевич</a:t>
            </a:r>
          </a:p>
          <a:p>
            <a:pPr>
              <a:defRPr/>
            </a:pPr>
            <a:r>
              <a:rPr lang="ru-RU" b="0" dirty="0">
                <a:latin typeface="PF Din Text Cond Pro Light"/>
              </a:rPr>
              <a:t>Заместитель главного инженера - начальник управления производственной безопасности, охраны труда и производственного контроля</a:t>
            </a:r>
            <a:endParaRPr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3203847" y="1856398"/>
            <a:ext cx="5499906" cy="1329595"/>
          </a:xfrm>
        </p:spPr>
        <p:txBody>
          <a:bodyPr/>
          <a:lstStyle/>
          <a:p>
            <a:pPr marL="0" marR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b="0" i="0" u="none" strike="noStrike" cap="none" spc="0" dirty="0">
                <a:solidFill>
                  <a:schemeClr val="bg1"/>
                </a:solidFill>
                <a:latin typeface="PF Din Text Cond Pro Medium"/>
                <a:ea typeface="PF Din Text Cond Pro Medium"/>
                <a:cs typeface="PF Din Text Cond Pro Medium"/>
              </a:rPr>
              <a:t>Предотвращение несчастных случаев при работе в охранных зонах электросетевых объектов ПАО «Россети»</a:t>
            </a:r>
            <a:endParaRPr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r>
              <a:rPr lang="ru-RU" dirty="0"/>
              <a:t>     |</a:t>
            </a:r>
            <a:endParaRPr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2"/>
          </p:nvPr>
        </p:nvSpPr>
        <p:spPr bwMode="auto"/>
        <p:txBody>
          <a:bodyPr/>
          <a:lstStyle/>
          <a:p>
            <a:pPr>
              <a:defRPr/>
            </a:pPr>
            <a:r>
              <a:rPr lang="ru-RU" sz="1000" dirty="0">
                <a:latin typeface="+mj-lt"/>
              </a:rPr>
              <a:t>октябрь 2024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3"/>
          </p:nvPr>
        </p:nvSpPr>
        <p:spPr bwMode="auto">
          <a:xfrm>
            <a:off x="4181524" y="5733256"/>
            <a:ext cx="822524" cy="269875"/>
          </a:xfrm>
        </p:spPr>
        <p:txBody>
          <a:bodyPr/>
          <a:lstStyle/>
          <a:p>
            <a:pPr>
              <a:defRPr/>
            </a:pPr>
            <a:r>
              <a:rPr lang="ru-RU" sz="1000" dirty="0">
                <a:latin typeface="+mj-lt"/>
              </a:rPr>
              <a:t>Архангельск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807482" y="836712"/>
            <a:ext cx="7889076" cy="72008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4. </a:t>
            </a:r>
            <a:r>
              <a:rPr lang="ru-RU" sz="1400" b="1" dirty="0">
                <a:solidFill>
                  <a:schemeClr val="tx1"/>
                </a:solidFill>
              </a:rPr>
              <a:t>Эвакуироваться при возгорании шин.</a:t>
            </a:r>
          </a:p>
          <a:p>
            <a:pPr marL="93663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Электрический ток </a:t>
            </a:r>
            <a:r>
              <a:rPr lang="ru-RU" sz="1400">
                <a:solidFill>
                  <a:schemeClr val="tx1"/>
                </a:solidFill>
              </a:rPr>
              <a:t>напряжением </a:t>
            </a:r>
            <a:r>
              <a:rPr lang="ru-RU" sz="1400" smtClean="0">
                <a:solidFill>
                  <a:schemeClr val="tx1"/>
                </a:solidFill>
              </a:rPr>
              <a:t>выше 1000 В</a:t>
            </a:r>
            <a:r>
              <a:rPr lang="ru-RU" sz="1400" dirty="0">
                <a:solidFill>
                  <a:schemeClr val="tx1"/>
                </a:solidFill>
              </a:rPr>
              <a:t>, протекающий по шинам, </a:t>
            </a:r>
            <a:r>
              <a:rPr lang="ru-RU" sz="1400" dirty="0" smtClean="0">
                <a:solidFill>
                  <a:schemeClr val="tx1"/>
                </a:solidFill>
              </a:rPr>
              <a:t>вызывает физическое </a:t>
            </a:r>
            <a:r>
              <a:rPr lang="ru-RU" sz="1400" dirty="0">
                <a:solidFill>
                  <a:schemeClr val="tx1"/>
                </a:solidFill>
              </a:rPr>
              <a:t>разрушение резины и </a:t>
            </a:r>
            <a:r>
              <a:rPr lang="ru-RU" sz="1400" dirty="0" smtClean="0">
                <a:solidFill>
                  <a:schemeClr val="tx1"/>
                </a:solidFill>
              </a:rPr>
              <a:t>возгорание</a:t>
            </a:r>
            <a:r>
              <a:rPr lang="ru-RU" sz="1400" b="1" dirty="0" smtClean="0">
                <a:solidFill>
                  <a:schemeClr val="tx1"/>
                </a:solidFill>
              </a:rPr>
              <a:t>. </a:t>
            </a:r>
            <a:endParaRPr lang="ru-RU" sz="1400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835696" y="4184577"/>
            <a:ext cx="5688632" cy="2488046"/>
          </a:xfrm>
          <a:prstGeom prst="rect">
            <a:avLst/>
          </a:prstGeom>
        </p:spPr>
      </p:pic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403648" y="3645024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Отойдите </a:t>
            </a:r>
            <a:r>
              <a:rPr lang="ru-RU" sz="1400" dirty="0">
                <a:solidFill>
                  <a:schemeClr val="tx1"/>
                </a:solidFill>
              </a:rPr>
              <a:t>от </a:t>
            </a:r>
            <a:r>
              <a:rPr lang="ru-RU" sz="1400" dirty="0" smtClean="0">
                <a:solidFill>
                  <a:schemeClr val="tx1"/>
                </a:solidFill>
              </a:rPr>
              <a:t>техники на расстояние </a:t>
            </a:r>
            <a:r>
              <a:rPr lang="ru-RU" sz="1400" dirty="0">
                <a:solidFill>
                  <a:schemeClr val="tx1"/>
                </a:solidFill>
              </a:rPr>
              <a:t>не менее 8 </a:t>
            </a:r>
            <a:r>
              <a:rPr lang="ru-RU" sz="1400" dirty="0" smtClean="0">
                <a:solidFill>
                  <a:schemeClr val="tx1"/>
                </a:solidFill>
              </a:rPr>
              <a:t>м.</a:t>
            </a:r>
            <a:endParaRPr sz="1400" dirty="0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 bwMode="auto">
          <a:xfrm>
            <a:off x="1403648" y="1628800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Выпрыгивайте одновременно на обе плотно сомкнутые </a:t>
            </a:r>
            <a:r>
              <a:rPr lang="ru-RU" sz="1400" dirty="0" smtClean="0">
                <a:solidFill>
                  <a:schemeClr val="tx1"/>
                </a:solidFill>
              </a:rPr>
              <a:t>ноги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1403648" y="2069908"/>
            <a:ext cx="7287433" cy="3509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</a:t>
            </a:r>
            <a:r>
              <a:rPr lang="ru-RU" sz="1400" dirty="0">
                <a:solidFill>
                  <a:schemeClr val="tx1"/>
                </a:solidFill>
              </a:rPr>
              <a:t>касайтесь корпуса автотранспортного средства</a:t>
            </a: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403648" y="2492896"/>
            <a:ext cx="7287433" cy="108012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Отходите из зоны поражения «гусиным шагом»:  сведите ноги вместе, не отрывайте их друг от друга и от земли, передвигайтесь мелкими-мелкими скользящими шажками</a:t>
            </a:r>
            <a:r>
              <a:rPr lang="ru-RU" sz="1400" dirty="0" smtClean="0">
                <a:solidFill>
                  <a:schemeClr val="tx1"/>
                </a:solidFill>
              </a:rPr>
              <a:t>. </a:t>
            </a:r>
            <a:r>
              <a:rPr lang="ru-RU" sz="1400" dirty="0">
                <a:solidFill>
                  <a:schemeClr val="tx1"/>
                </a:solidFill>
              </a:rPr>
              <a:t>Старайтесь не терять равновесие, не увеличивайте ширину шага, не касайтесь земли рукой, не опирайтесь на посторонние предметы, не касайтесь других людей</a:t>
            </a:r>
            <a:r>
              <a:rPr lang="ru-RU" sz="1400" dirty="0" smtClean="0">
                <a:solidFill>
                  <a:schemeClr val="tx1"/>
                </a:solidFill>
              </a:rPr>
              <a:t>.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6" name="Стрелка вправо 5"/>
          <p:cNvSpPr/>
          <p:nvPr/>
        </p:nvSpPr>
        <p:spPr bwMode="auto">
          <a:xfrm>
            <a:off x="899592" y="1696278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Стрелка вправо 15"/>
          <p:cNvSpPr/>
          <p:nvPr/>
        </p:nvSpPr>
        <p:spPr bwMode="auto">
          <a:xfrm>
            <a:off x="899592" y="2132856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Стрелка вправо 16"/>
          <p:cNvSpPr/>
          <p:nvPr/>
        </p:nvSpPr>
        <p:spPr bwMode="auto">
          <a:xfrm>
            <a:off x="899592" y="2807872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Стрелка вправо 17"/>
          <p:cNvSpPr/>
          <p:nvPr/>
        </p:nvSpPr>
        <p:spPr bwMode="auto">
          <a:xfrm>
            <a:off x="899592" y="3712502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" name="Скругленный прямоугольник 7"/>
          <p:cNvSpPr/>
          <p:nvPr/>
        </p:nvSpPr>
        <p:spPr bwMode="auto">
          <a:xfrm>
            <a:off x="755576" y="1196752"/>
            <a:ext cx="7889076" cy="432048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5. Сообщить</a:t>
            </a:r>
            <a:r>
              <a:rPr lang="ru-RU" sz="1400" b="1" dirty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tx1"/>
                </a:solidFill>
              </a:rPr>
              <a:t>о случившемся: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31661" y="3140968"/>
            <a:ext cx="7906520" cy="1080120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>
                <a:solidFill>
                  <a:schemeClr val="tx1"/>
                </a:solidFill>
              </a:rPr>
              <a:t>6</a:t>
            </a:r>
            <a:r>
              <a:rPr lang="ru-RU" sz="1400" b="1" dirty="0" smtClean="0">
                <a:solidFill>
                  <a:schemeClr val="tx1"/>
                </a:solidFill>
              </a:rPr>
              <a:t>. Организуйте охрану места происшествия</a:t>
            </a:r>
            <a:r>
              <a:rPr lang="ru-RU" sz="1400" dirty="0" smtClean="0">
                <a:solidFill>
                  <a:schemeClr val="tx1"/>
                </a:solidFill>
              </a:rPr>
              <a:t> </a:t>
            </a:r>
          </a:p>
          <a:p>
            <a:pPr marL="93663"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Не допускайте приближения прохожих к технике, находящейся под напряжением, и токоведущим частям</a:t>
            </a:r>
            <a:endParaRPr sz="1400" dirty="0"/>
          </a:p>
        </p:txBody>
      </p:sp>
      <p:sp>
        <p:nvSpPr>
          <p:cNvPr id="7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1361681" y="1819570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Единый номер Россети Северо-Запад 8-800-220-0-220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0" name="Стрелка вправо 9"/>
          <p:cNvSpPr/>
          <p:nvPr/>
        </p:nvSpPr>
        <p:spPr bwMode="auto">
          <a:xfrm>
            <a:off x="857625" y="1887048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384196" y="2331367"/>
            <a:ext cx="7292910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ru-RU" sz="1400" dirty="0" smtClean="0">
                <a:solidFill>
                  <a:schemeClr val="tx1"/>
                </a:solidFill>
              </a:rPr>
              <a:t>Единый номер экстренных служб 112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2" name="Стрелка вправо 11"/>
          <p:cNvSpPr/>
          <p:nvPr/>
        </p:nvSpPr>
        <p:spPr bwMode="auto">
          <a:xfrm>
            <a:off x="880140" y="2398845"/>
            <a:ext cx="360040" cy="225084"/>
          </a:xfrm>
          <a:prstGeom prst="rightArrow">
            <a:avLst/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 bwMode="auto">
          <a:xfrm>
            <a:off x="880140" y="4437112"/>
            <a:ext cx="7889076" cy="612068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>
              <a:defRPr/>
            </a:pPr>
            <a:r>
              <a:rPr lang="ru-RU" sz="1400" b="1" dirty="0" smtClean="0">
                <a:solidFill>
                  <a:schemeClr val="tx1"/>
                </a:solidFill>
              </a:rPr>
              <a:t>7. Организуйте </a:t>
            </a:r>
            <a:r>
              <a:rPr lang="ru-RU" sz="1400" b="1" dirty="0">
                <a:solidFill>
                  <a:schemeClr val="tx1"/>
                </a:solidFill>
              </a:rPr>
              <a:t>оказание первой помощи пострадавшим.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547664" y="2780928"/>
            <a:ext cx="7063830" cy="738228"/>
          </a:xfrm>
        </p:spPr>
        <p:txBody>
          <a:bodyPr/>
          <a:lstStyle/>
          <a:p>
            <a:pPr>
              <a:defRPr/>
            </a:pPr>
            <a:r>
              <a:rPr lang="ru-RU" sz="4000" i="1" dirty="0"/>
              <a:t>СПАСИБО ЗА ВНИМАНИЕ!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979712" y="362842"/>
            <a:ext cx="6264696" cy="432048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Информация о ГК «Россети</a:t>
            </a:r>
            <a:r>
              <a:rPr lang="ru-RU" sz="1800" dirty="0"/>
              <a:t>» и «Россети Северо-Запад»</a:t>
            </a: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301215" y="1007721"/>
            <a:ext cx="8447247" cy="135320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«Россети» – один из крупнейших в мире электросетевых холдингов, обеспечивающий электроснабжение потребителей в 82 регионах России. В управлении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ГК находятся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2,5 млн км линий электропередачи и электрические подстанции общей мощностью 877 тыс. МВА. По сетям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ГК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«Россети» передается более 80% всей вырабатываемой в стране электроэнергии.</a:t>
            </a:r>
            <a:endParaRPr lang="ru-RU" sz="15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123497" y="2986216"/>
            <a:ext cx="4775928" cy="3091560"/>
          </a:xfrm>
          <a:prstGeom prst="rect">
            <a:avLst/>
          </a:prstGeom>
        </p:spPr>
      </p:pic>
      <p:sp>
        <p:nvSpPr>
          <p:cNvPr id="1485781294" name="Скругленный прямоугольник 5"/>
          <p:cNvSpPr/>
          <p:nvPr/>
        </p:nvSpPr>
        <p:spPr bwMode="auto">
          <a:xfrm>
            <a:off x="301215" y="2852936"/>
            <a:ext cx="3464595" cy="1584125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Архангельский </a:t>
            </a:r>
            <a:r>
              <a:rPr lang="ru-RU" sz="15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филиал </a:t>
            </a:r>
            <a:r>
              <a:rPr lang="ru-RU" sz="15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«Россети Северо-Запад» обеспечивает передачу и распределение электроэнергии на территории  Архангельской области.</a:t>
            </a:r>
            <a:endParaRPr lang="ru-RU" sz="15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sp>
        <p:nvSpPr>
          <p:cNvPr id="776453191" name="Скругленный прямоугольник 5"/>
          <p:cNvSpPr/>
          <p:nvPr/>
        </p:nvSpPr>
        <p:spPr bwMode="auto">
          <a:xfrm>
            <a:off x="301215" y="4653136"/>
            <a:ext cx="3464595" cy="1424640"/>
          </a:xfrm>
          <a:prstGeom prst="roundRect">
            <a:avLst>
              <a:gd name="adj" fmla="val 16667"/>
            </a:avLst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50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Филиал </a:t>
            </a:r>
            <a:r>
              <a:rPr lang="ru-RU" sz="150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осуществляет энергоснабжение </a:t>
            </a:r>
            <a:r>
              <a:rPr lang="ru-RU" sz="150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около 440 тыс. потребителей на территории 245,7 тыс. кв. км.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1763687" y="260648"/>
            <a:ext cx="6952972" cy="57802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Статистика несчастных случаев со сторонними лицами за 2023 год в ПАО «Россети» и Россети «Северо-Запад»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836308" y="1166505"/>
            <a:ext cx="3303644" cy="163999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tabLst>
                <a:tab pos="623888" algn="l"/>
              </a:tabLst>
              <a:defRPr/>
            </a:pPr>
            <a:r>
              <a:rPr lang="ru-RU" dirty="0">
                <a:solidFill>
                  <a:schemeClr val="tx1"/>
                </a:solidFill>
              </a:rPr>
              <a:t>ПАО «Россети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pPr algn="ctr">
              <a:tabLst>
                <a:tab pos="623888" algn="l"/>
              </a:tabLst>
              <a:defRPr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endParaRPr dirty="0">
              <a:solidFill>
                <a:schemeClr val="tx1"/>
              </a:solidFill>
            </a:endParaRPr>
          </a:p>
          <a:p>
            <a:pPr algn="ctr">
              <a:tabLst>
                <a:tab pos="623888" algn="l"/>
              </a:tabLst>
              <a:defRPr/>
            </a:pPr>
            <a:r>
              <a:rPr lang="ru-RU" dirty="0">
                <a:solidFill>
                  <a:srgbClr val="FF0000"/>
                </a:solidFill>
              </a:rPr>
              <a:t>72 </a:t>
            </a:r>
            <a:r>
              <a:rPr lang="ru-RU" dirty="0">
                <a:solidFill>
                  <a:schemeClr val="tx1"/>
                </a:solidFill>
              </a:rPr>
              <a:t>несчастных случая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 bwMode="auto">
          <a:xfrm>
            <a:off x="1807234" y="3390094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18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5300804" y="1182927"/>
            <a:ext cx="3303644" cy="1639991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ПАО «Россети Северо-Запад</a:t>
            </a:r>
            <a:r>
              <a:rPr lang="ru-RU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»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endParaRPr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tabLst>
                <a:tab pos="623887" algn="l"/>
              </a:tabLst>
              <a:defRPr/>
            </a:pPr>
            <a:r>
              <a:rPr lang="ru-RU" b="0" i="0" u="none" strike="noStrike" cap="none" spc="0" dirty="0">
                <a:solidFill>
                  <a:srgbClr val="FF0000"/>
                </a:solidFill>
                <a:latin typeface="PF Din Text Cond Pro Light"/>
                <a:ea typeface="PF Din Text Cond Pro Light"/>
                <a:cs typeface="PF Din Text Cond Pro Light"/>
              </a:rPr>
              <a:t>4</a:t>
            </a: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 несчастных случая </a:t>
            </a:r>
            <a:endParaRPr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7" name="Группа 6"/>
          <p:cNvGrpSpPr/>
          <p:nvPr/>
        </p:nvGrpSpPr>
        <p:grpSpPr bwMode="auto">
          <a:xfrm>
            <a:off x="2247162" y="2892307"/>
            <a:ext cx="481934" cy="411976"/>
            <a:chOff x="3914170" y="1339124"/>
            <a:chExt cx="481934" cy="411976"/>
          </a:xfrm>
        </p:grpSpPr>
        <p:sp>
          <p:nvSpPr>
            <p:cNvPr id="8" name="Стрелка вправо 7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11" name="Группа 10"/>
          <p:cNvGrpSpPr/>
          <p:nvPr/>
        </p:nvGrpSpPr>
        <p:grpSpPr bwMode="auto">
          <a:xfrm>
            <a:off x="6711658" y="2913017"/>
            <a:ext cx="481934" cy="411976"/>
            <a:chOff x="3914170" y="1339124"/>
            <a:chExt cx="481934" cy="411976"/>
          </a:xfrm>
        </p:grpSpPr>
        <p:sp>
          <p:nvSpPr>
            <p:cNvPr id="12" name="Стрелка вправо 11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" name="Прямоугольник 1"/>
          <p:cNvSpPr/>
          <p:nvPr/>
        </p:nvSpPr>
        <p:spPr bwMode="auto">
          <a:xfrm>
            <a:off x="3275856" y="3502749"/>
            <a:ext cx="2940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dirty="0" smtClean="0"/>
              <a:t>Приближение спецтехники </a:t>
            </a:r>
            <a:r>
              <a:rPr lang="ru-RU" dirty="0"/>
              <a:t>к </a:t>
            </a:r>
            <a:r>
              <a:rPr lang="ru-RU" dirty="0" smtClean="0"/>
              <a:t>ВЛ</a:t>
            </a:r>
            <a:endParaRPr dirty="0"/>
          </a:p>
        </p:txBody>
      </p:sp>
      <p:sp>
        <p:nvSpPr>
          <p:cNvPr id="17" name="Скругленный прямоугольник 16"/>
          <p:cNvSpPr/>
          <p:nvPr/>
        </p:nvSpPr>
        <p:spPr bwMode="auto">
          <a:xfrm>
            <a:off x="6271730" y="3402032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2</a:t>
            </a:r>
            <a:endParaRPr lang="ru-RU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8" name="Группа 17"/>
          <p:cNvGrpSpPr/>
          <p:nvPr/>
        </p:nvGrpSpPr>
        <p:grpSpPr bwMode="auto">
          <a:xfrm>
            <a:off x="2247162" y="4354258"/>
            <a:ext cx="481934" cy="411976"/>
            <a:chOff x="3914170" y="1339124"/>
            <a:chExt cx="481934" cy="411976"/>
          </a:xfrm>
        </p:grpSpPr>
        <p:sp>
          <p:nvSpPr>
            <p:cNvPr id="19" name="Стрелка вправо 18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grpSp>
        <p:nvGrpSpPr>
          <p:cNvPr id="21" name="Группа 20"/>
          <p:cNvGrpSpPr/>
          <p:nvPr/>
        </p:nvGrpSpPr>
        <p:grpSpPr bwMode="auto">
          <a:xfrm>
            <a:off x="6711658" y="4357091"/>
            <a:ext cx="481934" cy="411976"/>
            <a:chOff x="3914170" y="1339124"/>
            <a:chExt cx="481934" cy="411976"/>
          </a:xfrm>
        </p:grpSpPr>
        <p:sp>
          <p:nvSpPr>
            <p:cNvPr id="22" name="Стрелка вправо 21"/>
            <p:cNvSpPr/>
            <p:nvPr/>
          </p:nvSpPr>
          <p:spPr bwMode="auto">
            <a:xfrm rot="5400000">
              <a:off x="3949149" y="1304145"/>
              <a:ext cx="411976" cy="481934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Стрелка вправо 4"/>
            <p:cNvSpPr txBox="1"/>
            <p:nvPr/>
          </p:nvSpPr>
          <p:spPr bwMode="auto">
            <a:xfrm>
              <a:off x="4010558" y="1339124"/>
              <a:ext cx="289160" cy="288383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dirty="0"/>
            </a:p>
          </p:txBody>
        </p:sp>
      </p:grpSp>
      <p:sp>
        <p:nvSpPr>
          <p:cNvPr id="24" name="Скругленный прямоугольник 23"/>
          <p:cNvSpPr/>
          <p:nvPr/>
        </p:nvSpPr>
        <p:spPr bwMode="auto">
          <a:xfrm>
            <a:off x="1807234" y="4854877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5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 bwMode="auto">
          <a:xfrm>
            <a:off x="6271730" y="4841307"/>
            <a:ext cx="1361790" cy="86047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dirty="0">
                <a:solidFill>
                  <a:schemeClr val="tx1"/>
                </a:solidFill>
              </a:rPr>
              <a:t>1</a:t>
            </a:r>
            <a:endParaRPr dirty="0">
              <a:solidFill>
                <a:schemeClr val="tx1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 bwMode="auto">
          <a:xfrm>
            <a:off x="3635896" y="4967505"/>
            <a:ext cx="221093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u="sng" dirty="0"/>
              <a:t>Со смертельным исходом</a:t>
            </a:r>
            <a:endParaRPr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87070" y="2484446"/>
            <a:ext cx="3915399" cy="3905231"/>
          </a:xfrm>
          <a:prstGeom prst="rect">
            <a:avLst/>
          </a:prstGeom>
        </p:spPr>
      </p:pic>
      <p:graphicFrame>
        <p:nvGraphicFramePr>
          <p:cNvPr id="16" name="Диаграмма 1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1164364"/>
              </p:ext>
            </p:extLst>
          </p:nvPr>
        </p:nvGraphicFramePr>
        <p:xfrm>
          <a:off x="592972" y="2547722"/>
          <a:ext cx="3973040" cy="37786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98568994" name="Скругленный прямоугольник 5"/>
          <p:cNvSpPr/>
          <p:nvPr/>
        </p:nvSpPr>
        <p:spPr bwMode="auto">
          <a:xfrm>
            <a:off x="592972" y="1124744"/>
            <a:ext cx="3973040" cy="743332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</a:rPr>
              <a:t>Количество несчастных случаев со спецтехникой за 2023 год</a:t>
            </a:r>
            <a:endParaRPr sz="1600" dirty="0">
              <a:solidFill>
                <a:schemeClr val="tx1"/>
              </a:solidFill>
            </a:endParaRPr>
          </a:p>
        </p:txBody>
      </p:sp>
      <p:sp>
        <p:nvSpPr>
          <p:cNvPr id="897683577" name="Скругленный прямоугольник 5"/>
          <p:cNvSpPr/>
          <p:nvPr/>
        </p:nvSpPr>
        <p:spPr bwMode="auto">
          <a:xfrm>
            <a:off x="4887070" y="1124744"/>
            <a:ext cx="3973039" cy="743331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ru-RU" sz="1600" b="0" i="0" u="none" strike="noStrike" cap="none" spc="0" dirty="0">
                <a:solidFill>
                  <a:schemeClr val="tx1"/>
                </a:solidFill>
                <a:latin typeface="PF Din Text Cond Pro Light"/>
                <a:ea typeface="Arial"/>
                <a:cs typeface="Arial"/>
              </a:rPr>
              <a:t>Последствия касания </a:t>
            </a:r>
            <a:endParaRPr lang="ru-RU" sz="1600" b="0" i="0" u="none" strike="noStrike" cap="none" spc="0" dirty="0" smtClean="0">
              <a:solidFill>
                <a:schemeClr val="tx1"/>
              </a:solidFill>
              <a:latin typeface="PF Din Text Cond Pro Light"/>
              <a:ea typeface="Arial"/>
              <a:cs typeface="Arial"/>
            </a:endParaRPr>
          </a:p>
          <a:p>
            <a:pPr algn="ctr">
              <a:defRPr/>
            </a:pPr>
            <a:r>
              <a:rPr lang="ru-RU" sz="16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Arial"/>
                <a:cs typeface="Arial"/>
              </a:rPr>
              <a:t>провода ВЛ-10 кВ</a:t>
            </a:r>
            <a:endParaRPr sz="1600" dirty="0">
              <a:solidFill>
                <a:schemeClr val="tx1"/>
              </a:solidFill>
            </a:endParaRPr>
          </a:p>
        </p:txBody>
      </p:sp>
      <p:grpSp>
        <p:nvGrpSpPr>
          <p:cNvPr id="1972714146" name="Группа 6"/>
          <p:cNvGrpSpPr/>
          <p:nvPr/>
        </p:nvGrpSpPr>
        <p:grpSpPr bwMode="auto">
          <a:xfrm>
            <a:off x="2247162" y="2006002"/>
            <a:ext cx="481933" cy="411975"/>
            <a:chOff x="3914169" y="1339123"/>
            <a:chExt cx="481933" cy="411975"/>
          </a:xfrm>
        </p:grpSpPr>
        <p:sp>
          <p:nvSpPr>
            <p:cNvPr id="1827565498" name="Стрелка вправо 7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33057095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grpSp>
        <p:nvGrpSpPr>
          <p:cNvPr id="2112194615" name="Группа 6"/>
          <p:cNvGrpSpPr/>
          <p:nvPr/>
        </p:nvGrpSpPr>
        <p:grpSpPr bwMode="auto">
          <a:xfrm>
            <a:off x="6813176" y="1988840"/>
            <a:ext cx="481933" cy="411975"/>
            <a:chOff x="3914169" y="1339123"/>
            <a:chExt cx="481933" cy="411975"/>
          </a:xfrm>
        </p:grpSpPr>
        <p:sp>
          <p:nvSpPr>
            <p:cNvPr id="1686581537" name="Стрелка вправо 7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15717131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4" name="Заголовок 3"/>
          <p:cNvSpPr>
            <a:spLocks noGrp="1"/>
          </p:cNvSpPr>
          <p:nvPr>
            <p:ph type="title"/>
          </p:nvPr>
        </p:nvSpPr>
        <p:spPr bwMode="auto">
          <a:xfrm>
            <a:off x="1763687" y="260648"/>
            <a:ext cx="6952972" cy="57802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Статистика несчастных случаев со сторонними лицами за 2023 год в ПАО «Россети» и Россети «Северо-Запад»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 bwMode="auto">
          <a:xfrm>
            <a:off x="1763687" y="292252"/>
            <a:ext cx="6952972" cy="544460"/>
          </a:xfrm>
        </p:spPr>
        <p:txBody>
          <a:bodyPr/>
          <a:lstStyle/>
          <a:p>
            <a:pPr algn="ctr">
              <a:defRPr/>
            </a:pPr>
            <a:r>
              <a:rPr lang="ru-RU" sz="1800" dirty="0"/>
              <a:t>Несчастный случай со смертельным исходом при проведении сельскохозяйственных работ</a:t>
            </a:r>
            <a:endParaRPr sz="1800" dirty="0"/>
          </a:p>
        </p:txBody>
      </p:sp>
      <p:sp>
        <p:nvSpPr>
          <p:cNvPr id="4" name="Скругленный прямоугольник 3"/>
          <p:cNvSpPr/>
          <p:nvPr/>
        </p:nvSpPr>
        <p:spPr bwMode="auto">
          <a:xfrm>
            <a:off x="866925" y="1012331"/>
            <a:ext cx="7849732" cy="472453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 sz="1600" dirty="0">
                <a:solidFill>
                  <a:schemeClr val="tx1"/>
                </a:solidFill>
              </a:rPr>
              <a:t>Место несчастного случая: Краснодарский край, </a:t>
            </a:r>
            <a:r>
              <a:rPr lang="ru-RU" sz="1600" dirty="0" smtClean="0">
                <a:solidFill>
                  <a:schemeClr val="tx1"/>
                </a:solidFill>
              </a:rPr>
              <a:t>ВЛ-10 </a:t>
            </a:r>
            <a:r>
              <a:rPr lang="ru-RU" sz="1600" dirty="0">
                <a:solidFill>
                  <a:schemeClr val="tx1"/>
                </a:solidFill>
              </a:rPr>
              <a:t>кВ СТ-2 от ПС 110 кВ </a:t>
            </a:r>
            <a:endParaRPr dirty="0"/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866925" y="1600882"/>
            <a:ext cx="7849733" cy="1180046"/>
          </a:xfrm>
          <a:prstGeom prst="roundRect">
            <a:avLst>
              <a:gd name="adj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endParaRPr lang="ru-RU" sz="1600" dirty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При проведении сельскохозяйственных работ </a:t>
            </a:r>
            <a:r>
              <a:rPr lang="ru-RU" sz="1400" dirty="0" smtClean="0">
                <a:solidFill>
                  <a:schemeClr val="tx1"/>
                </a:solidFill>
              </a:rPr>
              <a:t>комбайном, </a:t>
            </a:r>
            <a:r>
              <a:rPr lang="ru-RU" sz="1400" dirty="0">
                <a:solidFill>
                  <a:schemeClr val="tx1"/>
                </a:solidFill>
              </a:rPr>
              <a:t>пострадавший допустил обрыв нижнего провода ВЛ 10 кВ разгрузочной трубой, находящейся в рабочем положении, вследствие чего провод упал на кабину комбайна. При попытке убрать провод (деревянной палкой) </a:t>
            </a:r>
            <a:r>
              <a:rPr lang="ru-RU" sz="1400" dirty="0" smtClean="0">
                <a:solidFill>
                  <a:schemeClr val="tx1"/>
                </a:solidFill>
              </a:rPr>
              <a:t>машинист </a:t>
            </a:r>
            <a:r>
              <a:rPr lang="ru-RU" sz="1400" dirty="0">
                <a:solidFill>
                  <a:schemeClr val="tx1"/>
                </a:solidFill>
              </a:rPr>
              <a:t>попал под напряжение и получил смертельную электротравму.</a:t>
            </a:r>
            <a:endParaRPr sz="1400" dirty="0"/>
          </a:p>
          <a:p>
            <a:pPr marL="628650">
              <a:defRPr/>
            </a:pP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770241" y="2931715"/>
            <a:ext cx="3946418" cy="3474287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>
          <a:blip r:embed="rId3"/>
          <a:stretch/>
        </p:blipFill>
        <p:spPr bwMode="auto">
          <a:xfrm>
            <a:off x="866926" y="2931715"/>
            <a:ext cx="3705074" cy="34742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3438809" y="386516"/>
            <a:ext cx="4661583" cy="378188"/>
          </a:xfrm>
        </p:spPr>
        <p:txBody>
          <a:bodyPr/>
          <a:lstStyle/>
          <a:p>
            <a:pPr>
              <a:defRPr/>
            </a:pPr>
            <a:r>
              <a:rPr lang="ru-RU" sz="1800" dirty="0" smtClean="0"/>
              <a:t>Охранные зоны ВЛ</a:t>
            </a:r>
            <a:endParaRPr sz="1800" dirty="0"/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2735" y="908721"/>
            <a:ext cx="7961083" cy="1224136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4" algn="just">
              <a:defRPr/>
            </a:pPr>
            <a:r>
              <a:rPr lang="ru-RU" sz="1500" dirty="0" smtClean="0">
                <a:solidFill>
                  <a:schemeClr val="tx1"/>
                </a:solidFill>
              </a:rPr>
              <a:t>В </a:t>
            </a:r>
            <a:r>
              <a:rPr lang="ru-RU" sz="1500" dirty="0">
                <a:solidFill>
                  <a:schemeClr val="tx1"/>
                </a:solidFill>
              </a:rPr>
              <a:t>охранных зонах запрещается осуществлять любые действия, которые могут нарушить безопасную работу объектов электросетевого хозяйства, в том числе привести к их повреждению или уничтожению, и (или) повлечь причинение вреда жизни, здоровью граждан и имуществу физических или юридических лиц, а также повлечь нанесение экологического ущерба и возникновение пожаров</a:t>
            </a:r>
            <a:endParaRPr sz="1500" dirty="0">
              <a:solidFill>
                <a:schemeClr val="tx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609547" y="2612978"/>
            <a:ext cx="6253137" cy="3528392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 bwMode="auto">
          <a:xfrm>
            <a:off x="1835696" y="2492896"/>
            <a:ext cx="5472608" cy="36004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ru-RU" sz="1500" dirty="0">
                <a:solidFill>
                  <a:schemeClr val="tx1"/>
                </a:solidFill>
              </a:rPr>
              <a:t>Постановление Правительства РФ от 24.02.2009 N 160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60734" y="1268760"/>
            <a:ext cx="7906949" cy="306861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 bwMode="auto">
          <a:xfrm>
            <a:off x="558636" y="4901951"/>
            <a:ext cx="8005585" cy="1188850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3663" algn="just">
              <a:defRPr/>
            </a:pPr>
            <a:r>
              <a:rPr lang="ru-RU" sz="1600" dirty="0">
                <a:solidFill>
                  <a:schemeClr val="tx1"/>
                </a:solidFill>
              </a:rPr>
              <a:t>Движение машин под проводами воздушной линии электропередачи допускается только в транспортном положении, в месте наименьшего провисания проводов, ближе к опоре и под надзором ответственного лица за безопасное производство работ. </a:t>
            </a:r>
            <a:endParaRPr dirty="0"/>
          </a:p>
        </p:txBody>
      </p:sp>
      <p:sp>
        <p:nvSpPr>
          <p:cNvPr id="6" name="Заголовок 3"/>
          <p:cNvSpPr txBox="1">
            <a:spLocks/>
          </p:cNvSpPr>
          <p:nvPr/>
        </p:nvSpPr>
        <p:spPr bwMode="auto">
          <a:xfrm>
            <a:off x="2339752" y="383262"/>
            <a:ext cx="4464496" cy="30943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spc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</a:lstStyle>
          <a:p>
            <a:pPr>
              <a:defRPr/>
            </a:pPr>
            <a:r>
              <a:rPr lang="ru-RU" sz="1800" dirty="0" smtClean="0"/>
              <a:t>Проезд под проводами ВЛ спецтехники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" name="Скругленный прямоугольник 12"/>
          <p:cNvSpPr/>
          <p:nvPr/>
        </p:nvSpPr>
        <p:spPr bwMode="auto">
          <a:xfrm>
            <a:off x="635878" y="821666"/>
            <a:ext cx="8080781" cy="519098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Допустимые </a:t>
            </a:r>
            <a:r>
              <a:rPr lang="ru-RU" sz="1400" dirty="0">
                <a:solidFill>
                  <a:schemeClr val="tx1"/>
                </a:solidFill>
              </a:rPr>
              <a:t>расстояния от механизмов и подъемных сооружений в рабочем и транспортном </a:t>
            </a:r>
            <a:r>
              <a:rPr lang="ru-RU" sz="1400" dirty="0" smtClean="0">
                <a:solidFill>
                  <a:schemeClr val="tx1"/>
                </a:solidFill>
              </a:rPr>
              <a:t>положении: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60222" y="2342538"/>
            <a:ext cx="7024948" cy="2729437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 bwMode="auto">
          <a:xfrm>
            <a:off x="635878" y="5329997"/>
            <a:ext cx="7979434" cy="1051206"/>
          </a:xfrm>
          <a:prstGeom prst="roundRect">
            <a:avLst>
              <a:gd name="adj" fmla="val 16667"/>
            </a:avLst>
          </a:prstGeom>
          <a:solidFill>
            <a:schemeClr val="accent6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Машины и механизмы на пневматическом ходу, находящиеся в охранных зонах ВЛ должны быть заземлены при помощи инвентарного переносного заземления. В качестве заземлителя допускается использовать металлическую цепь, соединенную с кузовом или </a:t>
            </a:r>
            <a:r>
              <a:rPr lang="ru-RU" sz="14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рамой, </a:t>
            </a:r>
            <a:r>
              <a:rPr lang="ru-RU" sz="14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касающуюся земли.</a:t>
            </a:r>
            <a:endParaRPr lang="ru-RU" sz="14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sp>
        <p:nvSpPr>
          <p:cNvPr id="774117007" name="Скругленный прямоугольник 14"/>
          <p:cNvSpPr/>
          <p:nvPr/>
        </p:nvSpPr>
        <p:spPr bwMode="auto">
          <a:xfrm>
            <a:off x="1580280" y="1416445"/>
            <a:ext cx="2393638" cy="57436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Более 2 м при напряжении 110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кВ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и выше</a:t>
            </a:r>
            <a:endParaRPr lang="ru-RU" sz="12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250357410" name="Группа 17"/>
          <p:cNvGrpSpPr/>
          <p:nvPr/>
        </p:nvGrpSpPr>
        <p:grpSpPr bwMode="auto">
          <a:xfrm>
            <a:off x="2531532" y="2131758"/>
            <a:ext cx="481933" cy="411975"/>
            <a:chOff x="3914169" y="1339123"/>
            <a:chExt cx="481933" cy="411975"/>
          </a:xfrm>
        </p:grpSpPr>
        <p:sp>
          <p:nvSpPr>
            <p:cNvPr id="16545459" name="Стрелка вправо 18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49217427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78545314" name="Скругленный прямоугольник 14"/>
          <p:cNvSpPr/>
          <p:nvPr/>
        </p:nvSpPr>
        <p:spPr bwMode="auto">
          <a:xfrm>
            <a:off x="5580111" y="1416445"/>
            <a:ext cx="2393638" cy="574365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Более 1 м при </a:t>
            </a: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напряжении </a:t>
            </a: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b="0" i="0" u="none" strike="noStrike" cap="none" spc="0" dirty="0" smtClean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35 кВ </a:t>
            </a:r>
            <a:r>
              <a:rPr lang="ru-RU" sz="1200" b="0" i="0" u="none" strike="noStrike" cap="none" spc="0" dirty="0">
                <a:solidFill>
                  <a:schemeClr val="tx1"/>
                </a:solidFill>
                <a:latin typeface="PF Din Text Cond Pro Light"/>
                <a:ea typeface="PF Din Text Cond Pro Light"/>
                <a:cs typeface="PF Din Text Cond Pro Light"/>
              </a:rPr>
              <a:t>и ниже</a:t>
            </a:r>
            <a:endParaRPr lang="ru-RU" sz="1200" b="0" i="0" u="none" strike="noStrike" cap="none" spc="0" dirty="0">
              <a:solidFill>
                <a:schemeClr val="tx1"/>
              </a:solidFill>
              <a:latin typeface="PF Din Text Cond Pro Light"/>
              <a:cs typeface="PF Din Text Cond Pro Light"/>
            </a:endParaRPr>
          </a:p>
        </p:txBody>
      </p:sp>
      <p:grpSp>
        <p:nvGrpSpPr>
          <p:cNvPr id="1248344076" name="Группа 17"/>
          <p:cNvGrpSpPr/>
          <p:nvPr/>
        </p:nvGrpSpPr>
        <p:grpSpPr bwMode="auto">
          <a:xfrm>
            <a:off x="6562580" y="2112536"/>
            <a:ext cx="481933" cy="411975"/>
            <a:chOff x="3914169" y="1339123"/>
            <a:chExt cx="481933" cy="411975"/>
          </a:xfrm>
        </p:grpSpPr>
        <p:sp>
          <p:nvSpPr>
            <p:cNvPr id="1004586332" name="Стрелка вправо 18"/>
            <p:cNvSpPr/>
            <p:nvPr/>
          </p:nvSpPr>
          <p:spPr bwMode="auto">
            <a:xfrm rot="5399977">
              <a:off x="3949148" y="1304145"/>
              <a:ext cx="411975" cy="48193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58652493" name="Стрелка вправо 4"/>
            <p:cNvSpPr txBox="1"/>
            <p:nvPr/>
          </p:nvSpPr>
          <p:spPr bwMode="auto">
            <a:xfrm>
              <a:off x="4010557" y="1339123"/>
              <a:ext cx="289159" cy="288382"/>
            </a:xfrm>
            <a:prstGeom prst="rect">
              <a:avLst/>
            </a:prstGeom>
          </p:spPr>
          <p:style>
            <a:lnRef idx="0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68" anchor="ctr" anchorCtr="0">
              <a:noAutofit/>
            </a:bodyPr>
            <a:lstStyle/>
            <a:p>
              <a:pPr lvl="0" algn="ctr" defTabSz="533399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ru-RU" sz="1200" dirty="0"/>
            </a:p>
          </p:txBody>
        </p:sp>
      </p:grpSp>
      <p:sp>
        <p:nvSpPr>
          <p:cNvPr id="15" name="Заголовок 3"/>
          <p:cNvSpPr txBox="1">
            <a:spLocks/>
          </p:cNvSpPr>
          <p:nvPr/>
        </p:nvSpPr>
        <p:spPr bwMode="auto">
          <a:xfrm>
            <a:off x="2339752" y="383262"/>
            <a:ext cx="4464496" cy="309434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rtlCol="0" anchor="t" anchorCtr="0">
            <a:noAutofit/>
          </a:bodyPr>
          <a:lstStyle>
            <a:lvl1pPr algn="l" defTabSz="685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600" b="0" spc="0">
                <a:solidFill>
                  <a:schemeClr val="tx1"/>
                </a:solidFill>
                <a:latin typeface="+mj-lt"/>
                <a:ea typeface="PF Din Text Cond Pro"/>
                <a:cs typeface="PF Din Text Cond Pro"/>
              </a:defRPr>
            </a:lvl1pPr>
          </a:lstStyle>
          <a:p>
            <a:pPr>
              <a:defRPr/>
            </a:pPr>
            <a:r>
              <a:rPr lang="ru-RU" sz="1800" dirty="0" smtClean="0"/>
              <a:t>Проезд под проводами ВЛ спецтехники</a:t>
            </a: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403648" y="3933056"/>
            <a:ext cx="6880964" cy="2642178"/>
          </a:xfrm>
          <a:prstGeom prst="rect">
            <a:avLst/>
          </a:prstGeom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 bwMode="auto">
          <a:xfrm>
            <a:off x="2051720" y="332656"/>
            <a:ext cx="5976665" cy="378188"/>
          </a:xfrm>
        </p:spPr>
        <p:txBody>
          <a:bodyPr/>
          <a:lstStyle/>
          <a:p>
            <a:pPr>
              <a:defRPr/>
            </a:pPr>
            <a:r>
              <a:rPr lang="ru-RU" sz="1800" dirty="0"/>
              <a:t>Что делать если техника коснулась провода</a:t>
            </a:r>
            <a:r>
              <a:rPr lang="ru-RU" sz="2000" dirty="0"/>
              <a:t>?</a:t>
            </a: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755576" y="836712"/>
            <a:ext cx="7961084" cy="1028542"/>
          </a:xfrm>
          <a:prstGeom prst="roundRect">
            <a:avLst>
              <a:gd name="adj" fmla="val 16667"/>
            </a:avLst>
          </a:prstGeom>
          <a:solidFill>
            <a:schemeClr val="accent2">
              <a:lumMod val="20000"/>
              <a:lumOff val="8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 algn="just">
              <a:defRPr/>
            </a:pPr>
            <a:r>
              <a:rPr lang="ru-RU" sz="1400" b="1" dirty="0">
                <a:solidFill>
                  <a:schemeClr val="tx1"/>
                </a:solidFill>
              </a:rPr>
              <a:t>1. Остановить машину </a:t>
            </a:r>
            <a:endParaRPr sz="1400" b="1" dirty="0"/>
          </a:p>
          <a:p>
            <a:pPr marL="92075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При падении провода на машину водитель должен немедленно остановить машину</a:t>
            </a:r>
            <a:r>
              <a:rPr lang="ru-RU" sz="1400" dirty="0" smtClean="0">
                <a:solidFill>
                  <a:schemeClr val="tx1"/>
                </a:solidFill>
              </a:rPr>
              <a:t>. Если </a:t>
            </a:r>
            <a:r>
              <a:rPr lang="ru-RU" sz="1400" dirty="0">
                <a:solidFill>
                  <a:schemeClr val="tx1"/>
                </a:solidFill>
              </a:rPr>
              <a:t>при этом </a:t>
            </a:r>
            <a:r>
              <a:rPr lang="ru-RU" sz="1400" dirty="0" smtClean="0">
                <a:solidFill>
                  <a:schemeClr val="tx1"/>
                </a:solidFill>
              </a:rPr>
              <a:t>можно </a:t>
            </a:r>
            <a:r>
              <a:rPr lang="ru-RU" sz="1400" dirty="0">
                <a:solidFill>
                  <a:schemeClr val="tx1"/>
                </a:solidFill>
              </a:rPr>
              <a:t>освободить машину от оборванного провода передвижением </a:t>
            </a:r>
            <a:r>
              <a:rPr lang="ru-RU" sz="1400" dirty="0" smtClean="0">
                <a:solidFill>
                  <a:schemeClr val="tx1"/>
                </a:solidFill>
              </a:rPr>
              <a:t>машины, то </a:t>
            </a:r>
            <a:r>
              <a:rPr lang="ru-RU" sz="1400" dirty="0">
                <a:solidFill>
                  <a:schemeClr val="tx1"/>
                </a:solidFill>
              </a:rPr>
              <a:t>это необходимо сделать как можно быстрее</a:t>
            </a:r>
          </a:p>
        </p:txBody>
      </p:sp>
      <p:sp>
        <p:nvSpPr>
          <p:cNvPr id="8" name="Скругленный прямоугольник 7"/>
          <p:cNvSpPr/>
          <p:nvPr/>
        </p:nvSpPr>
        <p:spPr bwMode="auto">
          <a:xfrm>
            <a:off x="755576" y="2008906"/>
            <a:ext cx="7961084" cy="1060054"/>
          </a:xfrm>
          <a:prstGeom prst="roundRect">
            <a:avLst>
              <a:gd name="adj" fmla="val 16667"/>
            </a:avLst>
          </a:pr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92075">
              <a:defRPr/>
            </a:pPr>
            <a:r>
              <a:rPr lang="ru-RU" sz="1400" b="1" dirty="0">
                <a:solidFill>
                  <a:schemeClr val="tx1"/>
                </a:solidFill>
              </a:rPr>
              <a:t>2. Разорвать контакт</a:t>
            </a:r>
            <a:endParaRPr sz="1400" b="1" dirty="0"/>
          </a:p>
          <a:p>
            <a:pPr marL="92075" algn="just">
              <a:defRPr/>
            </a:pPr>
            <a:r>
              <a:rPr lang="ru-RU" sz="1400" dirty="0">
                <a:solidFill>
                  <a:schemeClr val="tx1"/>
                </a:solidFill>
              </a:rPr>
              <a:t>В случае соприкосновения подъемного механизма или других частей машины с токоведущими проводами водитель должен как можно быстрее разорвать контакт и отвести подвижную часть механизма от токоведущих </a:t>
            </a:r>
            <a:r>
              <a:rPr lang="ru-RU" sz="1400" dirty="0" smtClean="0">
                <a:solidFill>
                  <a:schemeClr val="tx1"/>
                </a:solidFill>
              </a:rPr>
              <a:t>частей. </a:t>
            </a:r>
            <a:endParaRPr sz="1400" dirty="0"/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755576" y="3212976"/>
            <a:ext cx="7889076" cy="380471"/>
          </a:xfrm>
          <a:prstGeom prst="roundRect">
            <a:avLst>
              <a:gd name="adj" fmla="val 16667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marL="93663">
              <a:defRPr/>
            </a:pPr>
            <a:r>
              <a:rPr lang="ru-RU" sz="1400" b="1" dirty="0">
                <a:solidFill>
                  <a:schemeClr val="tx1"/>
                </a:solidFill>
              </a:rPr>
              <a:t>3</a:t>
            </a:r>
            <a:r>
              <a:rPr lang="ru-RU" sz="1400" b="1" dirty="0" smtClean="0">
                <a:solidFill>
                  <a:schemeClr val="tx1"/>
                </a:solidFill>
              </a:rPr>
              <a:t>. Ожидать помощи, </a:t>
            </a:r>
            <a:r>
              <a:rPr lang="ru-RU" sz="1400" b="1" u="sng" dirty="0" smtClean="0">
                <a:solidFill>
                  <a:schemeClr val="tx1"/>
                </a:solidFill>
              </a:rPr>
              <a:t>не </a:t>
            </a:r>
            <a:r>
              <a:rPr lang="ru-RU" sz="1400" b="1" u="sng" dirty="0">
                <a:solidFill>
                  <a:schemeClr val="tx1"/>
                </a:solidFill>
              </a:rPr>
              <a:t>выходить из </a:t>
            </a:r>
            <a:r>
              <a:rPr lang="ru-RU" sz="1400" b="1" u="sng" dirty="0" smtClean="0">
                <a:solidFill>
                  <a:schemeClr val="tx1"/>
                </a:solidFill>
              </a:rPr>
              <a:t>машины!</a:t>
            </a:r>
            <a:endParaRPr sz="1400" b="1" u="sng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w="http://schemas.openxmlformats.org/wordprocessingml/2006/main" xmlns:m="http://schemas.openxmlformats.org/officeDocument/2006/math" xmlns="">
      <p:transition advClick="1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SK">
  <a:themeElements>
    <a:clrScheme name="Другая 30">
      <a:dk1>
        <a:srgbClr val="3C3C3C"/>
      </a:dk1>
      <a:lt1>
        <a:srgbClr val="FFFFFF"/>
      </a:lt1>
      <a:dk2>
        <a:srgbClr val="1A2D5F"/>
      </a:dk2>
      <a:lt2>
        <a:srgbClr val="EEECE1"/>
      </a:lt2>
      <a:accent1>
        <a:srgbClr val="0C5B9D"/>
      </a:accent1>
      <a:accent2>
        <a:srgbClr val="4FC5B5"/>
      </a:accent2>
      <a:accent3>
        <a:srgbClr val="D52B1E"/>
      </a:accent3>
      <a:accent4>
        <a:srgbClr val="A5A5A5"/>
      </a:accent4>
      <a:accent5>
        <a:srgbClr val="4F81BD"/>
      </a:accent5>
      <a:accent6>
        <a:srgbClr val="D7603A"/>
      </a:accent6>
      <a:hlink>
        <a:srgbClr val="007FD6"/>
      </a:hlink>
      <a:folHlink>
        <a:srgbClr val="706F6F"/>
      </a:folHlink>
    </a:clrScheme>
    <a:fontScheme name="россети">
      <a:majorFont>
        <a:latin typeface="PF Din Text Cond Pro Medium"/>
        <a:ea typeface="Arial"/>
        <a:cs typeface="Arial"/>
      </a:majorFont>
      <a:minorFont>
        <a:latin typeface="PF Din Text Cond Pro Light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>
    <a:spDef>
      <a:spPr bwMode="auto">
        <a:prstGeom prst="rect">
          <a:avLst/>
        </a:prstGeom>
        <a:solidFill>
          <a:srgbClr val="FFFFFF"/>
        </a:solidFill>
        <a:ln w="9525">
          <a:solidFill>
            <a:schemeClr val="accent4"/>
          </a:solidFill>
        </a:ln>
      </a:spPr>
      <a:bodyPr/>
      <a:lstStyle/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auto">
        <a:prstGeom prst="rect">
          <a:avLst/>
        </a:prstGeom>
        <a:ln w="12700">
          <a:solidFill>
            <a:schemeClr val="accent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!ENG_Шаблон_4х3_россети_1205</Template>
  <TotalTime>99</TotalTime>
  <Words>703</Words>
  <Application>Microsoft Office PowerPoint</Application>
  <DocSecurity>0</DocSecurity>
  <PresentationFormat>Экран (4:3)</PresentationFormat>
  <Paragraphs>63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FSK</vt:lpstr>
      <vt:lpstr>Предотвращение несчастных случаев при работе в охранных зонах электросетевых объектов ПАО «Россети»</vt:lpstr>
      <vt:lpstr>Информация о ГК «Россети» и «Россети Северо-Запад»</vt:lpstr>
      <vt:lpstr>Статистика несчастных случаев со сторонними лицами за 2023 год в ПАО «Россети» и Россети «Северо-Запад»</vt:lpstr>
      <vt:lpstr>Статистика несчастных случаев со сторонними лицами за 2023 год в ПАО «Россети» и Россети «Северо-Запад»</vt:lpstr>
      <vt:lpstr>Несчастный случай со смертельным исходом при проведении сельскохозяйственных работ</vt:lpstr>
      <vt:lpstr>Охранные зоны ВЛ</vt:lpstr>
      <vt:lpstr>Презентация PowerPoint</vt:lpstr>
      <vt:lpstr>Презентация PowerPoint</vt:lpstr>
      <vt:lpstr>Что делать если техника коснулась провода?</vt:lpstr>
      <vt:lpstr>Что делать если техника коснулась провода?</vt:lpstr>
      <vt:lpstr>Что делать если техника коснулась провода?</vt:lpstr>
      <vt:lpstr>СПАСИБО ЗА ВНИМАНИЕ!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ШАБЛОН ОФОРМЛЕНИЯ ПРЕЗЕНТАЦИЙ  ГРУППЫ КОМПАНИЙ «РОССЕТИ»</dc:title>
  <dc:creator>Ekaterina</dc:creator>
  <cp:lastModifiedBy>Третьякова Лариса Борисовна</cp:lastModifiedBy>
  <cp:revision>127</cp:revision>
  <cp:lastPrinted>2024-09-26T10:11:49Z</cp:lastPrinted>
  <dcterms:created xsi:type="dcterms:W3CDTF">2021-07-14T14:22:53Z</dcterms:created>
  <dcterms:modified xsi:type="dcterms:W3CDTF">2024-10-04T07:52:54Z</dcterms:modified>
  <dc:identifier/>
  <dc:language/>
  <cp:version/>
</cp:coreProperties>
</file>