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74" r:id="rId3"/>
    <p:sldId id="256" r:id="rId4"/>
    <p:sldId id="268" r:id="rId5"/>
    <p:sldId id="276" r:id="rId6"/>
    <p:sldId id="281" r:id="rId7"/>
    <p:sldId id="262" r:id="rId8"/>
    <p:sldId id="273" r:id="rId9"/>
    <p:sldId id="279" r:id="rId10"/>
    <p:sldId id="258" r:id="rId11"/>
    <p:sldId id="259" r:id="rId12"/>
    <p:sldId id="278" r:id="rId13"/>
    <p:sldId id="260" r:id="rId14"/>
    <p:sldId id="261" r:id="rId15"/>
    <p:sldId id="267" r:id="rId16"/>
    <p:sldId id="265" r:id="rId17"/>
    <p:sldId id="272" r:id="rId18"/>
    <p:sldId id="282" r:id="rId19"/>
    <p:sldId id="264" r:id="rId20"/>
    <p:sldId id="271" r:id="rId2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12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A44"/>
    <a:srgbClr val="00B6F6"/>
    <a:srgbClr val="60963C"/>
    <a:srgbClr val="FFFF99"/>
    <a:srgbClr val="00AECD"/>
    <a:srgbClr val="64BDE1"/>
    <a:srgbClr val="45B97C"/>
    <a:srgbClr val="FFFF01"/>
    <a:srgbClr val="FAFF1D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0887" autoAdjust="0"/>
  </p:normalViewPr>
  <p:slideViewPr>
    <p:cSldViewPr>
      <p:cViewPr varScale="1">
        <p:scale>
          <a:sx n="117" d="100"/>
          <a:sy n="117" d="100"/>
        </p:scale>
        <p:origin x="-137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evodkinaAV\Desktop\&#1054;&#1090;&#1095;&#1077;&#1090;%20&#1043;&#1083;&#1072;&#1074;&#1099;%202020\&#1055;&#1091;&#1085;&#1082;&#1090;%207%20&#1052;&#1057;&#1055;%20&#1076;&#1080;&#1072;&#1075;&#1088;&#1072;&#1084;&#1084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evodkinaAV\Desktop\&#1054;&#1090;&#1095;&#1077;&#1090;%20&#1043;&#1083;&#1072;&#1074;&#1099;%202020\&#1055;&#1091;&#1085;&#1082;&#1090;%207%20&#1052;&#1057;&#1055;%20&#1076;&#1080;&#1072;&#1075;&#1088;&#1072;&#1084;&#1084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evodkinaAV\Desktop\&#1054;&#1090;&#1095;&#1077;&#1090;%20&#1043;&#1083;&#1072;&#1074;&#1099;%202020\&#1055;&#1091;&#1085;&#1082;&#1090;%207%20&#1052;&#1057;&#1055;%20&#1076;&#1080;&#1072;&#1075;&#1088;&#1072;&#1084;&#1084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5992406561736"/>
          <c:y val="0.24222770162884447"/>
          <c:w val="0.77733498434602055"/>
          <c:h val="0.60846922914486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BD-4509-9294-FA7978D0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54.5</c:v>
                </c:pt>
                <c:pt idx="1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D-4509-9294-FA7978D00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0485760"/>
        <c:axId val="129672320"/>
      </c:barChart>
      <c:catAx>
        <c:axId val="1304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672320"/>
        <c:crosses val="autoZero"/>
        <c:auto val="1"/>
        <c:lblAlgn val="ctr"/>
        <c:lblOffset val="100"/>
        <c:noMultiLvlLbl val="0"/>
      </c:catAx>
      <c:valAx>
        <c:axId val="1296723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0485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262219874784034E-2"/>
          <c:y val="9.8222808601254541E-2"/>
          <c:w val="0.82723046206398665"/>
          <c:h val="0.760011110339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6F6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78,1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AF-4993-BA35-EF5BA8E08D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0B-4693-8AD0-AC22DFCFA2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0B-4693-8AD0-AC22DFCFA2B0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78.099999999999994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0B-4693-8AD0-AC22DFCFA2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81,3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AF-4993-BA35-EF5BA8E08D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0B-4693-8AD0-AC22DFCFA2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0B-4693-8AD0-AC22DFCFA2B0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00B-4693-8AD0-AC22DFCFA2B0}"/>
            </c:ext>
          </c:extLst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0"/>
        <c:axId val="59264000"/>
        <c:axId val="47779776"/>
      </c:barChart>
      <c:catAx>
        <c:axId val="592640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1159291187672489"/>
              <c:y val="0.8478489179817013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47779776"/>
        <c:crosses val="autoZero"/>
        <c:auto val="1"/>
        <c:lblAlgn val="ctr"/>
        <c:lblOffset val="0"/>
        <c:noMultiLvlLbl val="0"/>
      </c:catAx>
      <c:valAx>
        <c:axId val="47779776"/>
        <c:scaling>
          <c:orientation val="minMax"/>
          <c:max val="140"/>
        </c:scaling>
        <c:delete val="1"/>
        <c:axPos val="l"/>
        <c:numFmt formatCode="#,##0.0" sourceLinked="1"/>
        <c:majorTickMark val="out"/>
        <c:minorTickMark val="none"/>
        <c:tickLblPos val="nextTo"/>
        <c:crossAx val="59264000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764786700192027"/>
          <c:y val="0.66118232530148369"/>
          <c:w val="0.27602491133313284"/>
          <c:h val="0.16210540934657316"/>
        </c:manualLayout>
      </c:layout>
      <c:overlay val="0"/>
      <c:txPr>
        <a:bodyPr/>
        <a:lstStyle/>
        <a:p>
          <a:pPr>
            <a:lnSpc>
              <a:spcPct val="100000"/>
            </a:lnSpc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714108552309846E-2"/>
          <c:y val="0.24888253481220879"/>
          <c:w val="0.82723046206398665"/>
          <c:h val="0.65418512603291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6F6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68,3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4C-4DB3-AFBA-6A24EF1DF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4C-4DB3-AFBA-6A24EF1DFC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4C-4DB3-AFBA-6A24EF1DFC2B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4C-4DB3-AFBA-6A24EF1DFC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4C-4DB3-AFBA-6A24EF1DF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C-4DB3-AFBA-6A24EF1DFC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4C-4DB3-AFBA-6A24EF1DFC2B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74.8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34C-4DB3-AFBA-6A24EF1DFC2B}"/>
            </c:ext>
          </c:extLst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0"/>
        <c:axId val="59264512"/>
        <c:axId val="47796160"/>
      </c:barChart>
      <c:catAx>
        <c:axId val="592645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8377945946535792"/>
              <c:y val="0.89517460262026605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47796160"/>
        <c:crosses val="autoZero"/>
        <c:auto val="1"/>
        <c:lblAlgn val="ctr"/>
        <c:lblOffset val="0"/>
        <c:noMultiLvlLbl val="0"/>
      </c:catAx>
      <c:valAx>
        <c:axId val="47796160"/>
        <c:scaling>
          <c:orientation val="minMax"/>
          <c:max val="140"/>
        </c:scaling>
        <c:delete val="1"/>
        <c:axPos val="l"/>
        <c:numFmt formatCode="#,##0.0" sourceLinked="1"/>
        <c:majorTickMark val="out"/>
        <c:minorTickMark val="none"/>
        <c:tickLblPos val="nextTo"/>
        <c:crossAx val="59264512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038111970059617"/>
          <c:y val="0.72795346791143267"/>
          <c:w val="0.27602491133313284"/>
          <c:h val="0.16210540934657316"/>
        </c:manualLayout>
      </c:layout>
      <c:overlay val="0"/>
      <c:txPr>
        <a:bodyPr/>
        <a:lstStyle/>
        <a:p>
          <a:pPr>
            <a:lnSpc>
              <a:spcPct val="100000"/>
            </a:lnSpc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76115162354776E-2"/>
          <c:y val="1.0034488345716734E-2"/>
          <c:w val="0.82257872515304031"/>
          <c:h val="0.84819943059509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6F6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2E-4C45-B82D-178767CA94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2E-4C45-B82D-178767CA94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2E-4C45-B82D-178767CA948E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2E-4C45-B82D-178767CA9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20,5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2E-4C45-B82D-178767CA94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2E-4C45-B82D-178767CA94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2E-4C45-B82D-178767CA948E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C2E-4C45-B82D-178767CA948E}"/>
            </c:ext>
          </c:extLst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0"/>
        <c:axId val="59470848"/>
        <c:axId val="47781504"/>
      </c:barChart>
      <c:catAx>
        <c:axId val="594708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5780950257538157"/>
              <c:y val="0.85145470020266578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47781504"/>
        <c:crosses val="autoZero"/>
        <c:auto val="1"/>
        <c:lblAlgn val="ctr"/>
        <c:lblOffset val="0"/>
        <c:noMultiLvlLbl val="0"/>
      </c:catAx>
      <c:valAx>
        <c:axId val="47781504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59470848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775691747387701"/>
          <c:y val="0.67414964710387149"/>
          <c:w val="0.27602491133313284"/>
          <c:h val="0.16210540934657316"/>
        </c:manualLayout>
      </c:layout>
      <c:overlay val="0"/>
      <c:txPr>
        <a:bodyPr/>
        <a:lstStyle/>
        <a:p>
          <a:pPr>
            <a:lnSpc>
              <a:spcPct val="100000"/>
            </a:lnSpc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59"/>
      <c:rAngAx val="1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6155853344744874E-3"/>
          <c:y val="0.11456894098115918"/>
          <c:w val="0.98908589009823278"/>
          <c:h val="0.43652755251075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Сведения об имуществе, находящемся в собственности муниципального образования "Город Архангельск"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127000" h="127000"/>
              <a:bevelB w="127000" h="127000"/>
            </a:sp3d>
          </c:spPr>
          <c:explosion val="25"/>
          <c:dPt>
            <c:idx val="0"/>
            <c:bubble3D val="0"/>
            <c:explosion val="8"/>
            <c:spPr>
              <a:solidFill>
                <a:srgbClr val="00A7E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1-4689-8B24-FE8FF79C7953}"/>
              </c:ext>
            </c:extLst>
          </c:dPt>
          <c:dPt>
            <c:idx val="1"/>
            <c:bubble3D val="0"/>
            <c:explosion val="0"/>
            <c:spPr>
              <a:solidFill>
                <a:srgbClr val="86C879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1-4689-8B24-FE8FF79C7953}"/>
              </c:ext>
            </c:extLst>
          </c:dPt>
          <c:dPt>
            <c:idx val="2"/>
            <c:bubble3D val="0"/>
            <c:explosion val="15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71-4689-8B24-FE8FF79C7953}"/>
              </c:ext>
            </c:extLst>
          </c:dPt>
          <c:dLbls>
            <c:dLbl>
              <c:idx val="0"/>
              <c:layout>
                <c:manualLayout>
                  <c:x val="4.2428323468563026E-2"/>
                  <c:y val="-1.2596672494570383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421702255253041"/>
                      <c:h val="0.14011249720943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71-4689-8B24-FE8FF79C7953}"/>
                </c:ext>
              </c:extLst>
            </c:dLbl>
            <c:dLbl>
              <c:idx val="1"/>
              <c:layout>
                <c:manualLayout>
                  <c:x val="6.2301750294807327E-2"/>
                  <c:y val="-1.928731821044741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1-4689-8B24-FE8FF79C7953}"/>
                </c:ext>
              </c:extLst>
            </c:dLbl>
            <c:dLbl>
              <c:idx val="2"/>
              <c:layout>
                <c:manualLayout>
                  <c:x val="3.2562101570845908E-2"/>
                  <c:y val="-4.550291177822154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1-4689-8B24-FE8FF79C7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Оперативное управление
9 139,2,7 млн. руб.</c:v>
                </c:pt>
                <c:pt idx="1">
                  <c:v>Хозяйственное ведение 
3 307,5 млн. руб.</c:v>
                </c:pt>
                <c:pt idx="2">
                  <c:v>Казна 
28 753,8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0.222</c:v>
                </c:pt>
                <c:pt idx="1">
                  <c:v>0.08</c:v>
                </c:pt>
                <c:pt idx="2">
                  <c:v>0.69799999999999995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71-4689-8B24-FE8FF79C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 sz="1203" baseline="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239177686783638"/>
          <c:w val="0.91467905286665185"/>
          <c:h val="0.60142132914598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5-4CFC-851F-38F357563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28.46</c:v>
                </c:pt>
                <c:pt idx="1">
                  <c:v>34.47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5-4CFC-851F-38F357563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047616"/>
        <c:axId val="83849728"/>
      </c:barChart>
      <c:catAx>
        <c:axId val="1280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849728"/>
        <c:crosses val="autoZero"/>
        <c:auto val="1"/>
        <c:lblAlgn val="ctr"/>
        <c:lblOffset val="100"/>
        <c:noMultiLvlLbl val="0"/>
      </c:catAx>
      <c:valAx>
        <c:axId val="8384972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2804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9-46FF-85D0-9A7EF44663E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39-46FF-85D0-9A7EF44663E0}"/>
              </c:ext>
            </c:extLst>
          </c:dPt>
          <c:dLbls>
            <c:dLbl>
              <c:idx val="0"/>
              <c:layout>
                <c:manualLayout>
                  <c:x val="-0.23986936531687902"/>
                  <c:y val="7.281135429396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39-46FF-85D0-9A7EF44663E0}"/>
                </c:ext>
              </c:extLst>
            </c:dLbl>
            <c:dLbl>
              <c:idx val="1"/>
              <c:layout>
                <c:manualLayout>
                  <c:x val="-8.0555824670846515E-2"/>
                  <c:y val="-8.491502677238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39-46FF-85D0-9A7EF446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Лист3!$A$6:$B$6</c:f>
              <c:strCache>
                <c:ptCount val="2"/>
                <c:pt idx="0">
                  <c:v>от 3 до 7 лет</c:v>
                </c:pt>
                <c:pt idx="1">
                  <c:v>от 1 до 3 лет</c:v>
                </c:pt>
              </c:strCache>
            </c:strRef>
          </c:cat>
          <c:val>
            <c:numRef>
              <c:f>Лист3!$A$7:$B$7</c:f>
              <c:numCache>
                <c:formatCode>General</c:formatCode>
                <c:ptCount val="2"/>
                <c:pt idx="0">
                  <c:v>17062</c:v>
                </c:pt>
                <c:pt idx="1">
                  <c:v>2395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39-46FF-85D0-9A7EF4466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</c:plotArea>
    <c:legend>
      <c:legendPos val="r"/>
      <c:layout>
        <c:manualLayout>
          <c:xMode val="edge"/>
          <c:yMode val="edge"/>
          <c:x val="0.61007946003179314"/>
          <c:y val="0.43737149352161059"/>
          <c:w val="0.26574970686118282"/>
          <c:h val="0.22057172218959797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766548698887906"/>
          <c:w val="0.84600682511089098"/>
          <c:h val="0.48715823612502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9D-47AA-A16C-5B011BCB9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37.92</c:v>
                </c:pt>
                <c:pt idx="1">
                  <c:v>42.19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9D-47AA-A16C-5B011BCB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359104"/>
        <c:axId val="54560448"/>
      </c:barChart>
      <c:catAx>
        <c:axId val="613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560448"/>
        <c:crosses val="autoZero"/>
        <c:auto val="1"/>
        <c:lblAlgn val="ctr"/>
        <c:lblOffset val="100"/>
        <c:noMultiLvlLbl val="0"/>
      </c:catAx>
      <c:valAx>
        <c:axId val="545604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135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4894906004184178"/>
          <c:w val="0.84600682511089098"/>
          <c:h val="0.61486404597197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E2-44CA-BC15-985CC9FEF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701</c:v>
                </c:pt>
                <c:pt idx="1">
                  <c:v>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E2-44CA-BC15-985CC9FEF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685824"/>
        <c:axId val="54561024"/>
      </c:barChart>
      <c:catAx>
        <c:axId val="1326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561024"/>
        <c:crosses val="autoZero"/>
        <c:auto val="1"/>
        <c:lblAlgn val="ctr"/>
        <c:lblOffset val="100"/>
        <c:noMultiLvlLbl val="0"/>
      </c:catAx>
      <c:valAx>
        <c:axId val="545610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268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2-4409-99BF-232564A61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47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72-4409-99BF-232564A61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458304"/>
        <c:axId val="61828480"/>
      </c:barChart>
      <c:catAx>
        <c:axId val="1514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828480"/>
        <c:crosses val="autoZero"/>
        <c:auto val="1"/>
        <c:lblAlgn val="ctr"/>
        <c:lblOffset val="100"/>
        <c:noMultiLvlLbl val="0"/>
      </c:catAx>
      <c:valAx>
        <c:axId val="618284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145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6157140067287679"/>
          <c:w val="0.84600682511089098"/>
          <c:h val="0.7022417053409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2E-4BA4-AA52-9839F8AA3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2615</c:v>
                </c:pt>
                <c:pt idx="1">
                  <c:v>2622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2E-4BA4-AA52-9839F8AA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688896"/>
        <c:axId val="47816000"/>
      </c:barChart>
      <c:catAx>
        <c:axId val="1326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816000"/>
        <c:crosses val="autoZero"/>
        <c:auto val="1"/>
        <c:lblAlgn val="ctr"/>
        <c:lblOffset val="100"/>
        <c:noMultiLvlLbl val="0"/>
      </c:catAx>
      <c:valAx>
        <c:axId val="47816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268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817354759118687"/>
          <c:w val="0.91996151704052231"/>
          <c:h val="0.6820776301019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7-4207-BDD7-C5365607E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49247.8</c:v>
                </c:pt>
                <c:pt idx="1">
                  <c:v>54100.6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7-4207-BDD7-C5365607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22624"/>
        <c:axId val="129674048"/>
      </c:barChart>
      <c:catAx>
        <c:axId val="1305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674048"/>
        <c:crosses val="autoZero"/>
        <c:auto val="1"/>
        <c:lblAlgn val="ctr"/>
        <c:lblOffset val="100"/>
        <c:noMultiLvlLbl val="0"/>
      </c:catAx>
      <c:valAx>
        <c:axId val="1296740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052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6C-44F3-8E84-2CA5E59A5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811</c:v>
                </c:pt>
                <c:pt idx="1">
                  <c:v>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6C-44F3-8E84-2CA5E59A5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194560"/>
        <c:axId val="131899968"/>
      </c:barChart>
      <c:catAx>
        <c:axId val="16819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899968"/>
        <c:crosses val="autoZero"/>
        <c:auto val="1"/>
        <c:lblAlgn val="ctr"/>
        <c:lblOffset val="100"/>
        <c:noMultiLvlLbl val="0"/>
      </c:catAx>
      <c:valAx>
        <c:axId val="1318999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819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8.0656300955967694E-2"/>
          <c:w val="0.84600682511089098"/>
          <c:h val="0.78348334664373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A9-4671-88AD-4454C92F5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201</c:v>
                </c:pt>
                <c:pt idx="1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A9-4671-88AD-4454C92F5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5648256"/>
        <c:axId val="61903360"/>
      </c:barChart>
      <c:catAx>
        <c:axId val="1756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903360"/>
        <c:crosses val="autoZero"/>
        <c:auto val="1"/>
        <c:lblAlgn val="ctr"/>
        <c:lblOffset val="100"/>
        <c:noMultiLvlLbl val="0"/>
      </c:catAx>
      <c:valAx>
        <c:axId val="6190336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7564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12245374937211E-2"/>
          <c:y val="0.21478329330929041"/>
          <c:w val="0.50628927031126647"/>
          <c:h val="0.554579939835744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0"/>
          <c:dPt>
            <c:idx val="0"/>
            <c:bubble3D val="0"/>
            <c:explosion val="5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5E7-4D4C-8E80-D5D14B47CE8B}"/>
              </c:ext>
            </c:extLst>
          </c:dPt>
          <c:dPt>
            <c:idx val="1"/>
            <c:bubble3D val="0"/>
            <c:spPr>
              <a:solidFill>
                <a:srgbClr val="DCAA44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51-4268-82A7-0F084F86BCA9}"/>
              </c:ext>
            </c:extLst>
          </c:dPt>
          <c:dLbls>
            <c:dLbl>
              <c:idx val="0"/>
              <c:layout>
                <c:manualLayout>
                  <c:x val="1.9605246055100313E-2"/>
                  <c:y val="-4.44838394024595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E7-4D4C-8E80-D5D14B47CE8B}"/>
                </c:ext>
              </c:extLst>
            </c:dLbl>
            <c:dLbl>
              <c:idx val="1"/>
              <c:layout>
                <c:manualLayout>
                  <c:x val="-9.0109415797629475E-2"/>
                  <c:y val="0.119101082785673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51-4268-82A7-0F084F86B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Общественные территории </c:v>
                </c:pt>
                <c:pt idx="1">
                  <c:v>Дворовые территории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237.5</c:v>
                </c:pt>
                <c:pt idx="1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51-4268-82A7-0F084F86B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274566685469179"/>
          <c:y val="0.26568308649466299"/>
          <c:w val="0.33949432049915268"/>
          <c:h val="0.39367634365412391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4.7308307651922545E-2"/>
          <c:w val="0.84600682511089098"/>
          <c:h val="0.8165047983618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7663622960812165E-3"/>
                  <c:y val="3.065916998759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D6-4456-9FA6-01C614E69B00}"/>
                </c:ext>
              </c:extLst>
            </c:dLbl>
            <c:dLbl>
              <c:idx val="1"/>
              <c:layout>
                <c:manualLayout>
                  <c:x val="4.9287160190256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D6-4456-9FA6-01C614E69B00}"/>
                </c:ext>
              </c:extLst>
            </c:dLbl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6-4456-9FA6-01C614E69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21927</c:v>
                </c:pt>
                <c:pt idx="1">
                  <c:v>21939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AD-4A56-942D-BA0767300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232384"/>
        <c:axId val="61889856"/>
      </c:barChart>
      <c:catAx>
        <c:axId val="1852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889856"/>
        <c:crosses val="autoZero"/>
        <c:auto val="1"/>
        <c:lblAlgn val="ctr"/>
        <c:lblOffset val="100"/>
        <c:noMultiLvlLbl val="0"/>
      </c:catAx>
      <c:valAx>
        <c:axId val="61889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523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FD-4C47-BD27-B3DC32A69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26592</c:v>
                </c:pt>
                <c:pt idx="1">
                  <c:v>18530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FD-4C47-BD27-B3DC32A69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220608"/>
        <c:axId val="132146880"/>
      </c:barChart>
      <c:catAx>
        <c:axId val="1852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46880"/>
        <c:crosses val="autoZero"/>
        <c:auto val="1"/>
        <c:lblAlgn val="ctr"/>
        <c:lblOffset val="100"/>
        <c:noMultiLvlLbl val="0"/>
      </c:catAx>
      <c:valAx>
        <c:axId val="1321468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522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6F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63-4607-A0E7-8DDBF0DED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2669</c:v>
                </c:pt>
                <c:pt idx="1">
                  <c:v>2256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3-4607-A0E7-8DDBF0DE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950912"/>
        <c:axId val="132149184"/>
      </c:barChart>
      <c:catAx>
        <c:axId val="19895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49184"/>
        <c:crosses val="autoZero"/>
        <c:auto val="1"/>
        <c:lblAlgn val="ctr"/>
        <c:lblOffset val="100"/>
        <c:noMultiLvlLbl val="0"/>
      </c:catAx>
      <c:valAx>
        <c:axId val="132149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895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9719383556752E-2"/>
          <c:y val="0.40037115192485462"/>
          <c:w val="0.70151554426848628"/>
          <c:h val="0.47472589866081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48-4AB5-9A2A-178C9C24C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105138.1</c:v>
                </c:pt>
                <c:pt idx="1">
                  <c:v>108643.8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8-4AB5-9A2A-178C9C24C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3181952"/>
        <c:axId val="129678656"/>
      </c:barChart>
      <c:catAx>
        <c:axId val="1331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29678656"/>
        <c:crosses val="autoZero"/>
        <c:auto val="1"/>
        <c:lblAlgn val="ctr"/>
        <c:lblOffset val="100"/>
        <c:noMultiLvlLbl val="0"/>
      </c:catAx>
      <c:valAx>
        <c:axId val="1296786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318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817354759118687"/>
          <c:w val="0.91996151704052231"/>
          <c:h val="0.6820776301019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7-4207-BDD7-C5365607E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29888.5</c:v>
                </c:pt>
                <c:pt idx="1">
                  <c:v>23958.6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7-4207-BDD7-C5365607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182464"/>
        <c:axId val="131860736"/>
      </c:barChart>
      <c:catAx>
        <c:axId val="1331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860736"/>
        <c:crosses val="autoZero"/>
        <c:auto val="1"/>
        <c:lblAlgn val="ctr"/>
        <c:lblOffset val="100"/>
        <c:noMultiLvlLbl val="0"/>
      </c:catAx>
      <c:valAx>
        <c:axId val="1318607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318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68424303931524E-3"/>
          <c:y val="0"/>
          <c:w val="0.7506144421307992"/>
          <c:h val="0.804814094583359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 бюджет </c:v>
                </c:pt>
              </c:strCache>
            </c:strRef>
          </c:tx>
          <c:spPr>
            <a:scene3d>
              <a:camera prst="orthographicFront"/>
              <a:lightRig rig="flood" dir="t">
                <a:rot lat="0" lon="0" rev="13800000"/>
              </a:lightRig>
            </a:scene3d>
            <a:sp3d prstMaterial="plastic">
              <a:bevelT/>
              <a:bevelB/>
            </a:sp3d>
          </c:spPr>
          <c:explosion val="1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4B-4894-8078-FFA8823FED5C}"/>
              </c:ext>
            </c:extLst>
          </c:dPt>
          <c:dPt>
            <c:idx val="1"/>
            <c:bubble3D val="0"/>
            <c:spPr>
              <a:solidFill>
                <a:srgbClr val="FFFF01"/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4B-4894-8078-FFA8823FED5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4B-4894-8078-FFA8823FED5C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4B-4894-8078-FFA8823FED5C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4B-4894-8078-FFA8823FED5C}"/>
              </c:ext>
            </c:extLst>
          </c:dPt>
          <c:dLbls>
            <c:dLbl>
              <c:idx val="0"/>
              <c:layout>
                <c:manualLayout>
                  <c:x val="-2.9598275351264806E-2"/>
                  <c:y val="-6.6112360376699526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4B-4894-8078-FFA8823FED5C}"/>
                </c:ext>
              </c:extLst>
            </c:dLbl>
            <c:dLbl>
              <c:idx val="1"/>
              <c:layout>
                <c:manualLayout>
                  <c:x val="1.0313222937323821E-2"/>
                  <c:y val="5.1716531766407082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4B-4894-8078-FFA8823FED5C}"/>
                </c:ext>
              </c:extLst>
            </c:dLbl>
            <c:dLbl>
              <c:idx val="2"/>
              <c:layout>
                <c:manualLayout>
                  <c:x val="-1.2439722392067625E-2"/>
                  <c:y val="-4.828101735832408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4B-4894-8078-FFA8823FED5C}"/>
                </c:ext>
              </c:extLst>
            </c:dLbl>
            <c:dLbl>
              <c:idx val="3"/>
              <c:layout>
                <c:manualLayout>
                  <c:x val="0.13382227797353774"/>
                  <c:y val="5.266900316775628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4B-4894-8078-FFA8823FED5C}"/>
                </c:ext>
              </c:extLst>
            </c:dLbl>
            <c:dLbl>
              <c:idx val="4"/>
              <c:layout>
                <c:manualLayout>
                  <c:x val="4.4804936933075273E-2"/>
                  <c:y val="-9.6166218360732082E-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4B-4894-8078-FFA8823FE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Городской бюджет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  <c:pt idx="3">
                  <c:v>Внебюджетные источники</c:v>
                </c:pt>
                <c:pt idx="4">
                  <c:v>Фонд реформирования ЖКХ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4875.8</c:v>
                </c:pt>
                <c:pt idx="1">
                  <c:v>6147.8</c:v>
                </c:pt>
                <c:pt idx="2">
                  <c:v>17673.5</c:v>
                </c:pt>
                <c:pt idx="3">
                  <c:v>46878.6</c:v>
                </c:pt>
                <c:pt idx="4">
                  <c:v>7141.1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04B-4894-8078-FFA8823FED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8709255488808061"/>
          <c:y val="0.62109223256355428"/>
          <c:w val="0.70345686768783688"/>
          <c:h val="0.25724907087756527"/>
        </c:manualLayout>
      </c:layout>
      <c:overlay val="0"/>
      <c:spPr>
        <a:effectLst/>
        <a:scene3d>
          <a:camera prst="orthographicFront"/>
          <a:lightRig rig="threePt" dir="t"/>
        </a:scene3d>
        <a:sp3d/>
      </c:spPr>
      <c:txPr>
        <a:bodyPr/>
        <a:lstStyle/>
        <a:p>
          <a:pPr>
            <a:lnSpc>
              <a:spcPts val="1400"/>
            </a:lnSpc>
            <a:defRPr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338781113622304"/>
          <c:w val="0.48020949144297498"/>
          <c:h val="0.6686158106830993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65"/>
          <c:dPt>
            <c:idx val="0"/>
            <c:bubble3D val="0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00-4D50-AC3B-348F1AFF7AB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00-4D50-AC3B-348F1AFF7AB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00-4D50-AC3B-348F1AFF7AB7}"/>
              </c:ext>
            </c:extLst>
          </c:dPt>
          <c:dLbls>
            <c:dLbl>
              <c:idx val="0"/>
              <c:layout>
                <c:manualLayout>
                  <c:x val="7.2931473579538719E-2"/>
                  <c:y val="-0.310677158218527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00-4D50-AC3B-348F1AFF7AB7}"/>
                </c:ext>
              </c:extLst>
            </c:dLbl>
            <c:dLbl>
              <c:idx val="1"/>
              <c:layout>
                <c:manualLayout>
                  <c:x val="-2.7884123578065644E-2"/>
                  <c:y val="-8.012839555463663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00-4D50-AC3B-348F1AFF7AB7}"/>
                </c:ext>
              </c:extLst>
            </c:dLbl>
            <c:dLbl>
              <c:idx val="2"/>
              <c:layout>
                <c:manualLayout>
                  <c:x val="-8.7589362038171074E-3"/>
                  <c:y val="0.101807424095872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00-4D50-AC3B-348F1AFF7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Лист2!$A$1:$C$1</c:f>
              <c:strCache>
                <c:ptCount val="3"/>
                <c:pt idx="0">
                  <c:v>Микропредприятие</c:v>
                </c:pt>
                <c:pt idx="1">
                  <c:v>Малое предприятие</c:v>
                </c:pt>
                <c:pt idx="2">
                  <c:v>Среднее предприятие</c:v>
                </c:pt>
              </c:strCache>
            </c:strRef>
          </c:cat>
          <c:val>
            <c:numRef>
              <c:f>Лист2!$A$2:$C$2</c:f>
              <c:numCache>
                <c:formatCode>General</c:formatCode>
                <c:ptCount val="3"/>
                <c:pt idx="0">
                  <c:v>15066</c:v>
                </c:pt>
                <c:pt idx="1">
                  <c:v>605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D00-4D50-AC3B-348F1AFF7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7053159904580077E-2"/>
          <c:y val="0.63529499369825615"/>
          <c:w val="0.31618317631221782"/>
          <c:h val="0.29642436441903153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B/>
    </a:sp3d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772571248536179E-2"/>
          <c:y val="8.549927403605094E-2"/>
          <c:w val="0.53234490985715954"/>
          <c:h val="0.7315930288581108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explosion val="13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66-446E-9286-4F99F33CF29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66-446E-9286-4F99F33CF291}"/>
              </c:ext>
            </c:extLst>
          </c:dPt>
          <c:dLbls>
            <c:dLbl>
              <c:idx val="0"/>
              <c:layout>
                <c:manualLayout>
                  <c:x val="-0.11551419127388456"/>
                  <c:y val="0.10214216548928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66-446E-9286-4F99F33CF291}"/>
                </c:ext>
              </c:extLst>
            </c:dLbl>
            <c:dLbl>
              <c:idx val="1"/>
              <c:layout>
                <c:manualLayout>
                  <c:x val="5.8747728873353743E-2"/>
                  <c:y val="-7.103990205749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66-446E-9286-4F99F33CF2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Лист3!$A$1:$B$1</c:f>
              <c:strCache>
                <c:ptCount val="2"/>
                <c:pt idx="0">
                  <c:v>Юридические лица</c:v>
                </c:pt>
                <c:pt idx="1">
                  <c:v>Индивидуальные предприниматели</c:v>
                </c:pt>
              </c:strCache>
            </c:strRef>
          </c:cat>
          <c:val>
            <c:numRef>
              <c:f>Лист3!$A$2:$B$2</c:f>
              <c:numCache>
                <c:formatCode>General</c:formatCode>
                <c:ptCount val="2"/>
                <c:pt idx="0">
                  <c:v>8995</c:v>
                </c:pt>
                <c:pt idx="1">
                  <c:v>6719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66-446E-9286-4F99F33CF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2134850504594196E-2"/>
          <c:y val="0.69260228394539536"/>
          <c:w val="0.50487986820716568"/>
          <c:h val="0.18641606901867608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7501411749887139"/>
          <c:w val="0.84600682511089098"/>
          <c:h val="0.68879898851494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9-4EC6-B181-3EF7FD76A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7.6</c:v>
                </c:pt>
                <c:pt idx="1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29-4EC6-B181-3EF7FD76A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003136"/>
        <c:axId val="118858880"/>
      </c:barChart>
      <c:catAx>
        <c:axId val="1190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858880"/>
        <c:crosses val="autoZero"/>
        <c:auto val="1"/>
        <c:lblAlgn val="ctr"/>
        <c:lblOffset val="100"/>
        <c:noMultiLvlLbl val="0"/>
      </c:catAx>
      <c:valAx>
        <c:axId val="1188588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900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0189955115086061"/>
          <c:w val="0.84600682511089098"/>
          <c:h val="0.66191355486295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A7E2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3-427B-8721-6A8ADB8A6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22.4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53-427B-8721-6A8ADB8A6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9259008"/>
        <c:axId val="118861760"/>
      </c:barChart>
      <c:catAx>
        <c:axId val="1292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861760"/>
        <c:crosses val="autoZero"/>
        <c:auto val="1"/>
        <c:lblAlgn val="ctr"/>
        <c:lblOffset val="100"/>
        <c:noMultiLvlLbl val="0"/>
      </c:catAx>
      <c:valAx>
        <c:axId val="1188617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925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B6798-4A2A-4DCD-BD3E-258C757F65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38CC4-F8BE-4570-B0A9-B592D82AF4D9}">
      <dgm:prSet phldrT="[Текст]" custT="1"/>
      <dgm:spPr>
        <a:xfrm>
          <a:off x="2409803" y="1327711"/>
          <a:ext cx="2030625" cy="203062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 marL="0" indent="0" algn="ctr">
            <a:lnSpc>
              <a:spcPts val="1400"/>
            </a:lnSpc>
          </a:pP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E9F36EAB-9D14-4C19-84BE-E4C575081F76}" type="parTrans" cxnId="{FA53B8D4-4B12-4BBB-B628-1E81969D7623}">
      <dgm:prSet/>
      <dgm:spPr/>
      <dgm:t>
        <a:bodyPr/>
        <a:lstStyle/>
        <a:p>
          <a:endParaRPr lang="ru-RU"/>
        </a:p>
      </dgm:t>
    </dgm:pt>
    <dgm:pt modelId="{CC711255-E81D-456E-ABCA-C26B03158451}" type="sibTrans" cxnId="{FA53B8D4-4B12-4BBB-B628-1E81969D7623}">
      <dgm:prSet/>
      <dgm:spPr/>
      <dgm:t>
        <a:bodyPr/>
        <a:lstStyle/>
        <a:p>
          <a:endParaRPr lang="ru-RU"/>
        </a:p>
      </dgm:t>
    </dgm:pt>
    <dgm:pt modelId="{84189234-A2F7-435D-92C6-ACEBD7ACF77B}">
      <dgm:prSet phldrT="[Текст]" custT="1"/>
      <dgm:spPr>
        <a:xfrm>
          <a:off x="856249" y="1321152"/>
          <a:ext cx="2095788" cy="203062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ts val="1500"/>
            </a:lnSpc>
          </a:pPr>
          <a:endParaRPr lang="ru-RU" sz="2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9119080C-A360-46C8-8752-FBB7C3363FA1}" type="parTrans" cxnId="{CC6E1401-375A-41C3-AEAB-6ECD37FD7F2B}">
      <dgm:prSet/>
      <dgm:spPr/>
      <dgm:t>
        <a:bodyPr/>
        <a:lstStyle/>
        <a:p>
          <a:endParaRPr lang="ru-RU"/>
        </a:p>
      </dgm:t>
    </dgm:pt>
    <dgm:pt modelId="{BA7FB49F-113A-4FC6-9173-0511718518F4}" type="sibTrans" cxnId="{CC6E1401-375A-41C3-AEAB-6ECD37FD7F2B}">
      <dgm:prSet/>
      <dgm:spPr/>
      <dgm:t>
        <a:bodyPr/>
        <a:lstStyle/>
        <a:p>
          <a:endParaRPr lang="ru-RU"/>
        </a:p>
      </dgm:t>
    </dgm:pt>
    <dgm:pt modelId="{52E4E916-D4BC-4B81-8C33-6C1F5128A5D2}">
      <dgm:prSet phldrT="[Текст]" custT="1"/>
      <dgm:spPr>
        <a:xfrm>
          <a:off x="1639803" y="16962"/>
          <a:ext cx="2030625" cy="20306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ts val="1500"/>
            </a:lnSpc>
          </a:pPr>
          <a:endParaRPr lang="ru-RU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FE90C4C6-CEAB-4C42-A01C-0625C6435845}" type="sibTrans" cxnId="{6BBC0B78-3432-44C3-9F7A-42F8FCCCE106}">
      <dgm:prSet/>
      <dgm:spPr/>
      <dgm:t>
        <a:bodyPr/>
        <a:lstStyle/>
        <a:p>
          <a:endParaRPr lang="ru-RU"/>
        </a:p>
      </dgm:t>
    </dgm:pt>
    <dgm:pt modelId="{A223A23F-CB11-4BDD-9C3D-BAB38DA83588}" type="parTrans" cxnId="{6BBC0B78-3432-44C3-9F7A-42F8FCCCE106}">
      <dgm:prSet/>
      <dgm:spPr/>
      <dgm:t>
        <a:bodyPr/>
        <a:lstStyle/>
        <a:p>
          <a:endParaRPr lang="ru-RU"/>
        </a:p>
      </dgm:t>
    </dgm:pt>
    <dgm:pt modelId="{670D4E2F-B916-4423-8C85-66DDE970046F}" type="pres">
      <dgm:prSet presAssocID="{BB2B6798-4A2A-4DCD-BD3E-258C757F65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0AFEE-E538-4992-9136-38D7F2B00470}" type="pres">
      <dgm:prSet presAssocID="{52E4E916-D4BC-4B81-8C33-6C1F5128A5D2}" presName="circ1" presStyleLbl="vennNode1" presStyleIdx="0" presStyleCnt="3" custScaleX="87601" custScaleY="85468" custLinFactNeighborX="-162" custLinFactNeighborY="75429"/>
      <dgm:spPr/>
      <dgm:t>
        <a:bodyPr/>
        <a:lstStyle/>
        <a:p>
          <a:endParaRPr lang="ru-RU"/>
        </a:p>
      </dgm:t>
    </dgm:pt>
    <dgm:pt modelId="{D63D161C-86AF-455C-9ED6-AB83FD722744}" type="pres">
      <dgm:prSet presAssocID="{52E4E916-D4BC-4B81-8C33-6C1F5128A5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88D46-DD8F-4570-9E83-B2BDC9E2D333}" type="pres">
      <dgm:prSet presAssocID="{D1D38CC4-F8BE-4570-B0A9-B592D82AF4D9}" presName="circ2" presStyleLbl="vennNode1" presStyleIdx="1" presStyleCnt="3" custScaleX="88524" custScaleY="85601" custLinFactNeighborX="2272" custLinFactNeighborY="-32514"/>
      <dgm:spPr/>
      <dgm:t>
        <a:bodyPr/>
        <a:lstStyle/>
        <a:p>
          <a:endParaRPr lang="ru-RU"/>
        </a:p>
      </dgm:t>
    </dgm:pt>
    <dgm:pt modelId="{4EEA8CFC-026F-43B0-A9A6-C0263DF77937}" type="pres">
      <dgm:prSet presAssocID="{D1D38CC4-F8BE-4570-B0A9-B592D82AF4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0AFD6-2185-471C-9316-B2727BF4003F}" type="pres">
      <dgm:prSet presAssocID="{84189234-A2F7-435D-92C6-ACEBD7ACF77B}" presName="circ3" presStyleLbl="vennNode1" presStyleIdx="2" presStyleCnt="3" custScaleX="88259" custScaleY="83254" custLinFactNeighborX="-2060" custLinFactNeighborY="-32064"/>
      <dgm:spPr/>
      <dgm:t>
        <a:bodyPr/>
        <a:lstStyle/>
        <a:p>
          <a:endParaRPr lang="ru-RU"/>
        </a:p>
      </dgm:t>
    </dgm:pt>
    <dgm:pt modelId="{084EAEC6-63D2-4A42-9DD9-CB42A7EAFC85}" type="pres">
      <dgm:prSet presAssocID="{84189234-A2F7-435D-92C6-ACEBD7ACF7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3571D-D258-41C9-9956-945299106D60}" type="presOf" srcId="{BB2B6798-4A2A-4DCD-BD3E-258C757F65ED}" destId="{670D4E2F-B916-4423-8C85-66DDE970046F}" srcOrd="0" destOrd="0" presId="urn:microsoft.com/office/officeart/2005/8/layout/venn1"/>
    <dgm:cxn modelId="{CC6E1401-375A-41C3-AEAB-6ECD37FD7F2B}" srcId="{BB2B6798-4A2A-4DCD-BD3E-258C757F65ED}" destId="{84189234-A2F7-435D-92C6-ACEBD7ACF77B}" srcOrd="2" destOrd="0" parTransId="{9119080C-A360-46C8-8752-FBB7C3363FA1}" sibTransId="{BA7FB49F-113A-4FC6-9173-0511718518F4}"/>
    <dgm:cxn modelId="{FA53B8D4-4B12-4BBB-B628-1E81969D7623}" srcId="{BB2B6798-4A2A-4DCD-BD3E-258C757F65ED}" destId="{D1D38CC4-F8BE-4570-B0A9-B592D82AF4D9}" srcOrd="1" destOrd="0" parTransId="{E9F36EAB-9D14-4C19-84BE-E4C575081F76}" sibTransId="{CC711255-E81D-456E-ABCA-C26B03158451}"/>
    <dgm:cxn modelId="{BDFABDE4-4287-4333-8EF8-125EE6B58F17}" type="presOf" srcId="{52E4E916-D4BC-4B81-8C33-6C1F5128A5D2}" destId="{0ED0AFEE-E538-4992-9136-38D7F2B00470}" srcOrd="0" destOrd="0" presId="urn:microsoft.com/office/officeart/2005/8/layout/venn1"/>
    <dgm:cxn modelId="{C8614151-FAE1-418F-8F18-6B8ACEAC2114}" type="presOf" srcId="{D1D38CC4-F8BE-4570-B0A9-B592D82AF4D9}" destId="{57A88D46-DD8F-4570-9E83-B2BDC9E2D333}" srcOrd="0" destOrd="0" presId="urn:microsoft.com/office/officeart/2005/8/layout/venn1"/>
    <dgm:cxn modelId="{7DF152EA-ECAE-4893-B9B8-FEA3BA03C57D}" type="presOf" srcId="{84189234-A2F7-435D-92C6-ACEBD7ACF77B}" destId="{084EAEC6-63D2-4A42-9DD9-CB42A7EAFC85}" srcOrd="1" destOrd="0" presId="urn:microsoft.com/office/officeart/2005/8/layout/venn1"/>
    <dgm:cxn modelId="{6BBC0B78-3432-44C3-9F7A-42F8FCCCE106}" srcId="{BB2B6798-4A2A-4DCD-BD3E-258C757F65ED}" destId="{52E4E916-D4BC-4B81-8C33-6C1F5128A5D2}" srcOrd="0" destOrd="0" parTransId="{A223A23F-CB11-4BDD-9C3D-BAB38DA83588}" sibTransId="{FE90C4C6-CEAB-4C42-A01C-0625C6435845}"/>
    <dgm:cxn modelId="{04AA1A57-4C64-46C7-A51E-FE0D1B0B1481}" type="presOf" srcId="{52E4E916-D4BC-4B81-8C33-6C1F5128A5D2}" destId="{D63D161C-86AF-455C-9ED6-AB83FD722744}" srcOrd="1" destOrd="0" presId="urn:microsoft.com/office/officeart/2005/8/layout/venn1"/>
    <dgm:cxn modelId="{007DF115-017C-487B-A695-03ED8C2CAFED}" type="presOf" srcId="{84189234-A2F7-435D-92C6-ACEBD7ACF77B}" destId="{97E0AFD6-2185-471C-9316-B2727BF4003F}" srcOrd="0" destOrd="0" presId="urn:microsoft.com/office/officeart/2005/8/layout/venn1"/>
    <dgm:cxn modelId="{E63DFB21-18F1-49F5-975B-1FBD2729A9A9}" type="presOf" srcId="{D1D38CC4-F8BE-4570-B0A9-B592D82AF4D9}" destId="{4EEA8CFC-026F-43B0-A9A6-C0263DF77937}" srcOrd="1" destOrd="0" presId="urn:microsoft.com/office/officeart/2005/8/layout/venn1"/>
    <dgm:cxn modelId="{53859A64-EFB6-410D-BD1D-CB13863FF6E2}" type="presParOf" srcId="{670D4E2F-B916-4423-8C85-66DDE970046F}" destId="{0ED0AFEE-E538-4992-9136-38D7F2B00470}" srcOrd="0" destOrd="0" presId="urn:microsoft.com/office/officeart/2005/8/layout/venn1"/>
    <dgm:cxn modelId="{EC741C5F-D2C4-4C9F-B08F-212CCAC91BFF}" type="presParOf" srcId="{670D4E2F-B916-4423-8C85-66DDE970046F}" destId="{D63D161C-86AF-455C-9ED6-AB83FD722744}" srcOrd="1" destOrd="0" presId="urn:microsoft.com/office/officeart/2005/8/layout/venn1"/>
    <dgm:cxn modelId="{BFA45030-4D65-4266-BFB6-BDD6F4844B84}" type="presParOf" srcId="{670D4E2F-B916-4423-8C85-66DDE970046F}" destId="{57A88D46-DD8F-4570-9E83-B2BDC9E2D333}" srcOrd="2" destOrd="0" presId="urn:microsoft.com/office/officeart/2005/8/layout/venn1"/>
    <dgm:cxn modelId="{96D415D2-5F74-4321-947F-377C230381D2}" type="presParOf" srcId="{670D4E2F-B916-4423-8C85-66DDE970046F}" destId="{4EEA8CFC-026F-43B0-A9A6-C0263DF77937}" srcOrd="3" destOrd="0" presId="urn:microsoft.com/office/officeart/2005/8/layout/venn1"/>
    <dgm:cxn modelId="{53513E0F-3385-48D5-B10A-58560A864A2E}" type="presParOf" srcId="{670D4E2F-B916-4423-8C85-66DDE970046F}" destId="{97E0AFD6-2185-471C-9316-B2727BF4003F}" srcOrd="4" destOrd="0" presId="urn:microsoft.com/office/officeart/2005/8/layout/venn1"/>
    <dgm:cxn modelId="{2ACBE388-2EF1-4C5D-9D01-D694C9EB25C6}" type="presParOf" srcId="{670D4E2F-B916-4423-8C85-66DDE970046F}" destId="{084EAEC6-63D2-4A42-9DD9-CB42A7EAFC8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AFEE-E538-4992-9136-38D7F2B00470}">
      <dsp:nvSpPr>
        <dsp:cNvPr id="0" name=""/>
        <dsp:cNvSpPr/>
      </dsp:nvSpPr>
      <dsp:spPr>
        <a:xfrm>
          <a:off x="1749538" y="1648840"/>
          <a:ext cx="1778848" cy="173553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2177756" y="2066932"/>
        <a:ext cx="922412" cy="552244"/>
      </dsp:txXfrm>
    </dsp:sp>
    <dsp:sp modelId="{57A88D46-DD8F-4570-9E83-B2BDC9E2D333}">
      <dsp:nvSpPr>
        <dsp:cNvPr id="0" name=""/>
        <dsp:cNvSpPr/>
      </dsp:nvSpPr>
      <dsp:spPr>
        <a:xfrm>
          <a:off x="2522310" y="796727"/>
          <a:ext cx="1797591" cy="173823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3230024" y="1385779"/>
        <a:ext cx="762652" cy="676015"/>
      </dsp:txXfrm>
    </dsp:sp>
    <dsp:sp modelId="{97E0AFD6-2185-471C-9316-B2727BF4003F}">
      <dsp:nvSpPr>
        <dsp:cNvPr id="0" name=""/>
        <dsp:cNvSpPr/>
      </dsp:nvSpPr>
      <dsp:spPr>
        <a:xfrm>
          <a:off x="971599" y="829695"/>
          <a:ext cx="1792209" cy="16905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1297843" y="1402596"/>
        <a:ext cx="760369" cy="65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F164-B20E-4CEA-AD69-2EDFA821E8F0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E0B7-3D14-486E-8A10-C3F92E516E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588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5F24-C5CB-41B7-B8BB-AEE2B24C4C08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EC96-9830-4F06-BF42-2C568DAF31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219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6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1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2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89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6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2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3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80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6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19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10.xm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chart" Target="../charts/chart14.xml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chart" Target="../charts/chart15.xml"/><Relationship Id="rId10" Type="http://schemas.openxmlformats.org/officeDocument/2006/relationships/image" Target="../media/image78.png"/><Relationship Id="rId4" Type="http://schemas.openxmlformats.org/officeDocument/2006/relationships/image" Target="../media/image4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pn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image" Target="../media/image98.png"/><Relationship Id="rId3" Type="http://schemas.openxmlformats.org/officeDocument/2006/relationships/image" Target="../media/image94.jpeg"/><Relationship Id="rId7" Type="http://schemas.openxmlformats.org/officeDocument/2006/relationships/chart" Target="../charts/chart19.xml"/><Relationship Id="rId12" Type="http://schemas.openxmlformats.org/officeDocument/2006/relationships/image" Target="../media/image9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www.arhcity.ru/data/0/08052011.jpg" TargetMode="External"/><Relationship Id="rId5" Type="http://schemas.openxmlformats.org/officeDocument/2006/relationships/chart" Target="../charts/chart18.xml"/><Relationship Id="rId10" Type="http://schemas.openxmlformats.org/officeDocument/2006/relationships/image" Target="../media/image96.png"/><Relationship Id="rId4" Type="http://schemas.openxmlformats.org/officeDocument/2006/relationships/chart" Target="../charts/chart17.xml"/><Relationship Id="rId9" Type="http://schemas.openxmlformats.org/officeDocument/2006/relationships/image" Target="../media/image9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jpe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4.pn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png"/><Relationship Id="rId10" Type="http://schemas.openxmlformats.org/officeDocument/2006/relationships/image" Target="../media/image114.jpe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jpeg"/><Relationship Id="rId7" Type="http://schemas.openxmlformats.org/officeDocument/2006/relationships/image" Target="../media/image121.png"/><Relationship Id="rId12" Type="http://schemas.openxmlformats.org/officeDocument/2006/relationships/image" Target="../media/image1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0" Type="http://schemas.openxmlformats.org/officeDocument/2006/relationships/image" Target="../media/image124.png"/><Relationship Id="rId4" Type="http://schemas.openxmlformats.org/officeDocument/2006/relationships/image" Target="../media/image4.png"/><Relationship Id="rId9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7.png"/><Relationship Id="rId3" Type="http://schemas.openxmlformats.org/officeDocument/2006/relationships/image" Target="../media/image4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jpeg"/><Relationship Id="rId4" Type="http://schemas.openxmlformats.org/officeDocument/2006/relationships/image" Target="../media/image128.png"/><Relationship Id="rId9" Type="http://schemas.openxmlformats.org/officeDocument/2006/relationships/image" Target="../media/image133.jpeg"/><Relationship Id="rId14" Type="http://schemas.openxmlformats.org/officeDocument/2006/relationships/image" Target="../media/image1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image" Target="../media/image148.jpeg"/><Relationship Id="rId18" Type="http://schemas.openxmlformats.org/officeDocument/2006/relationships/image" Target="../media/image153.jpeg"/><Relationship Id="rId26" Type="http://schemas.openxmlformats.org/officeDocument/2006/relationships/image" Target="../media/image161.jpeg"/><Relationship Id="rId3" Type="http://schemas.openxmlformats.org/officeDocument/2006/relationships/chart" Target="../charts/chart22.xml"/><Relationship Id="rId21" Type="http://schemas.openxmlformats.org/officeDocument/2006/relationships/image" Target="../media/image156.png"/><Relationship Id="rId7" Type="http://schemas.openxmlformats.org/officeDocument/2006/relationships/image" Target="../media/image142.jpeg"/><Relationship Id="rId12" Type="http://schemas.openxmlformats.org/officeDocument/2006/relationships/image" Target="../media/image147.jpeg"/><Relationship Id="rId17" Type="http://schemas.openxmlformats.org/officeDocument/2006/relationships/image" Target="../media/image152.jpeg"/><Relationship Id="rId25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1.jpeg"/><Relationship Id="rId20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jpeg"/><Relationship Id="rId24" Type="http://schemas.openxmlformats.org/officeDocument/2006/relationships/image" Target="../media/image159.png"/><Relationship Id="rId5" Type="http://schemas.openxmlformats.org/officeDocument/2006/relationships/image" Target="../media/image140.png"/><Relationship Id="rId15" Type="http://schemas.openxmlformats.org/officeDocument/2006/relationships/image" Target="../media/image150.jpeg"/><Relationship Id="rId23" Type="http://schemas.openxmlformats.org/officeDocument/2006/relationships/image" Target="../media/image158.png"/><Relationship Id="rId10" Type="http://schemas.openxmlformats.org/officeDocument/2006/relationships/image" Target="../media/image145.jpeg"/><Relationship Id="rId19" Type="http://schemas.openxmlformats.org/officeDocument/2006/relationships/image" Target="../media/image154.jpeg"/><Relationship Id="rId4" Type="http://schemas.openxmlformats.org/officeDocument/2006/relationships/image" Target="../media/image4.png"/><Relationship Id="rId9" Type="http://schemas.openxmlformats.org/officeDocument/2006/relationships/image" Target="../media/image144.jpeg"/><Relationship Id="rId14" Type="http://schemas.openxmlformats.org/officeDocument/2006/relationships/image" Target="../media/image149.jpeg"/><Relationship Id="rId22" Type="http://schemas.openxmlformats.org/officeDocument/2006/relationships/image" Target="../media/image157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4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11" Type="http://schemas.openxmlformats.org/officeDocument/2006/relationships/image" Target="../media/image166.png"/><Relationship Id="rId5" Type="http://schemas.openxmlformats.org/officeDocument/2006/relationships/chart" Target="../charts/chart24.xml"/><Relationship Id="rId10" Type="http://schemas.openxmlformats.org/officeDocument/2006/relationships/image" Target="../media/image165.jpeg"/><Relationship Id="rId4" Type="http://schemas.openxmlformats.org/officeDocument/2006/relationships/chart" Target="../charts/chart23.xml"/><Relationship Id="rId9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4.xml"/><Relationship Id="rId3" Type="http://schemas.openxmlformats.org/officeDocument/2006/relationships/image" Target="../media/image11.jpeg"/><Relationship Id="rId7" Type="http://schemas.openxmlformats.org/officeDocument/2006/relationships/chart" Target="../charts/chart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15.jpeg"/><Relationship Id="rId5" Type="http://schemas.openxmlformats.org/officeDocument/2006/relationships/chart" Target="../charts/chart1.xml"/><Relationship Id="rId10" Type="http://schemas.openxmlformats.org/officeDocument/2006/relationships/image" Target="../media/image14.png"/><Relationship Id="rId4" Type="http://schemas.openxmlformats.org/officeDocument/2006/relationships/image" Target="../media/image12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chart" Target="../charts/chart5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55.png"/><Relationship Id="rId3" Type="http://schemas.openxmlformats.org/officeDocument/2006/relationships/chart" Target="../charts/chart6.xml"/><Relationship Id="rId7" Type="http://schemas.openxmlformats.org/officeDocument/2006/relationships/image" Target="../media/image4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3.png"/><Relationship Id="rId5" Type="http://schemas.openxmlformats.org/officeDocument/2006/relationships/chart" Target="../charts/chart8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chart" Target="../charts/chart7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1.png"/><Relationship Id="rId5" Type="http://schemas.openxmlformats.org/officeDocument/2006/relationships/image" Target="../media/image66.jpeg"/><Relationship Id="rId10" Type="http://schemas.openxmlformats.org/officeDocument/2006/relationships/image" Target="../media/image70.png"/><Relationship Id="rId4" Type="http://schemas.openxmlformats.org/officeDocument/2006/relationships/image" Target="../media/image65.jpe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906000" cy="3428999"/>
          </a:xfrm>
          <a:prstGeom prst="rect">
            <a:avLst/>
          </a:prstGeom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68524" y="1566952"/>
            <a:ext cx="856895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 Т Ч Ё Т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Главы муниципального образования 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«Город 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Архангельск» о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результатах своей деятельности, 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деятельности 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Администрации муниципального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образования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«Город 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Архангельск» за 2020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год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046" y="188641"/>
            <a:ext cx="83190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2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61501"/>
              </p:ext>
            </p:extLst>
          </p:nvPr>
        </p:nvGraphicFramePr>
        <p:xfrm>
          <a:off x="583760" y="3855682"/>
          <a:ext cx="2860334" cy="281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80498" y="76069"/>
            <a:ext cx="6526835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Управление муниципальной собственностью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123415" y="3789040"/>
            <a:ext cx="958211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23415" y="908720"/>
            <a:ext cx="3637769" cy="5493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Балансовая 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стоимость муниципального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имущества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41,2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млрд. руб.,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том числе: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0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61938"/>
              </p:ext>
            </p:extLst>
          </p:nvPr>
        </p:nvGraphicFramePr>
        <p:xfrm>
          <a:off x="7311076" y="3216304"/>
          <a:ext cx="2932504" cy="332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67073"/>
              </p:ext>
            </p:extLst>
          </p:nvPr>
        </p:nvGraphicFramePr>
        <p:xfrm>
          <a:off x="3721873" y="3789039"/>
          <a:ext cx="3081291" cy="292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0653" y="3861631"/>
            <a:ext cx="23493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Доходы городского бюджета от сдачи в </a:t>
            </a:r>
            <a:r>
              <a:rPr lang="ru-RU" sz="1200" dirty="0" smtClean="0">
                <a:latin typeface="Times New Roman"/>
                <a:ea typeface="Times New Roman"/>
              </a:rPr>
              <a:t>аренду муниципального </a:t>
            </a:r>
            <a:r>
              <a:rPr lang="ru-RU" sz="1200" dirty="0">
                <a:latin typeface="Times New Roman"/>
                <a:ea typeface="Times New Roman"/>
              </a:rPr>
              <a:t>имущества, млн. </a:t>
            </a:r>
            <a:r>
              <a:rPr lang="ru-RU" sz="1200" dirty="0" smtClean="0">
                <a:latin typeface="Times New Roman"/>
                <a:ea typeface="Times New Roman"/>
              </a:rPr>
              <a:t>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82257" y="3878678"/>
            <a:ext cx="267293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Доходы </a:t>
            </a:r>
            <a:r>
              <a:rPr lang="ru-RU" sz="1200" dirty="0" smtClean="0">
                <a:latin typeface="Times New Roman"/>
                <a:ea typeface="Times New Roman"/>
              </a:rPr>
              <a:t>городского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бюджета </a:t>
            </a:r>
            <a:r>
              <a:rPr lang="ru-RU" sz="1200" dirty="0">
                <a:latin typeface="Times New Roman"/>
                <a:ea typeface="Times New Roman"/>
              </a:rPr>
              <a:t>от продажи </a:t>
            </a:r>
            <a:r>
              <a:rPr lang="ru-RU" sz="1200" dirty="0" smtClean="0">
                <a:latin typeface="Times New Roman"/>
                <a:ea typeface="Times New Roman"/>
              </a:rPr>
              <a:t>муниципальной собственности, </a:t>
            </a:r>
            <a:r>
              <a:rPr lang="ru-RU" sz="1200" dirty="0">
                <a:latin typeface="Times New Roman"/>
                <a:ea typeface="Times New Roman"/>
              </a:rPr>
              <a:t>млн. </a:t>
            </a:r>
            <a:r>
              <a:rPr lang="ru-RU" sz="1200" dirty="0" smtClean="0">
                <a:latin typeface="Times New Roman"/>
                <a:ea typeface="Times New Roman"/>
              </a:rPr>
              <a:t>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16896" y="3861630"/>
            <a:ext cx="251531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Доходы городского бюджета </a:t>
            </a:r>
            <a:r>
              <a:rPr lang="ru-RU" sz="1200" dirty="0" smtClean="0">
                <a:latin typeface="Times New Roman"/>
                <a:ea typeface="Times New Roman"/>
              </a:rPr>
              <a:t/>
            </a:r>
            <a:br>
              <a:rPr lang="ru-RU" sz="1200" dirty="0" smtClean="0">
                <a:latin typeface="Times New Roman"/>
                <a:ea typeface="Times New Roman"/>
              </a:rPr>
            </a:br>
            <a:r>
              <a:rPr lang="ru-RU" sz="1200" dirty="0" smtClean="0">
                <a:latin typeface="Times New Roman"/>
                <a:ea typeface="Times New Roman"/>
              </a:rPr>
              <a:t>от </a:t>
            </a:r>
            <a:r>
              <a:rPr lang="ru-RU" sz="1200" dirty="0">
                <a:latin typeface="Times New Roman"/>
                <a:ea typeface="Times New Roman"/>
              </a:rPr>
              <a:t>сдачи в </a:t>
            </a:r>
            <a:r>
              <a:rPr lang="ru-RU" sz="1200" dirty="0" smtClean="0">
                <a:latin typeface="Times New Roman"/>
                <a:ea typeface="Times New Roman"/>
              </a:rPr>
              <a:t>аренду муниципальных земельных участков, </a:t>
            </a:r>
            <a:r>
              <a:rPr lang="ru-RU" sz="1200" dirty="0">
                <a:latin typeface="Times New Roman"/>
                <a:ea typeface="Times New Roman"/>
              </a:rPr>
              <a:t>млн. </a:t>
            </a:r>
            <a:r>
              <a:rPr lang="ru-RU" sz="1200" dirty="0" smtClean="0">
                <a:latin typeface="Times New Roman"/>
                <a:ea typeface="Times New Roman"/>
              </a:rPr>
              <a:t>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650653" y="4449777"/>
            <a:ext cx="93479" cy="286069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82074" y="4489860"/>
            <a:ext cx="1731772" cy="3092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,0%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63021" y="4735846"/>
            <a:ext cx="1168424" cy="540000"/>
            <a:chOff x="-2031775" y="2083798"/>
            <a:chExt cx="1152128" cy="5553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-2031775" y="2099102"/>
              <a:ext cx="1152128" cy="540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2022251" y="2083798"/>
              <a:ext cx="1133079" cy="549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/>
                  <a:ea typeface="Times New Roman"/>
                </a:rPr>
                <a:t>З</a:t>
              </a: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аключено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rPr>
                <a:t>464 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/>
                  <a:ea typeface="Times New Roman"/>
                </a:rPr>
                <a:t>договора</a:t>
              </a:r>
              <a:r>
                <a:rPr lang="ru-RU" sz="1200" b="1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аренды 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89238" y="4507310"/>
            <a:ext cx="1388090" cy="3092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9,6%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406787" y="4472627"/>
            <a:ext cx="93479" cy="286069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5552148" y="4735846"/>
            <a:ext cx="1251016" cy="540000"/>
            <a:chOff x="-2053600" y="2099102"/>
            <a:chExt cx="1133079" cy="54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-2031775" y="2099102"/>
              <a:ext cx="1056251" cy="540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2053600" y="2101523"/>
              <a:ext cx="1133079" cy="477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/>
                  <a:ea typeface="Times New Roman"/>
                </a:rPr>
                <a:t>З</a:t>
              </a: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аключено </a:t>
              </a: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rPr>
                <a:t>115 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/>
                  <a:ea typeface="Times New Roman"/>
                </a:rPr>
                <a:t>договоров</a:t>
              </a:r>
              <a:r>
                <a:rPr lang="ru-RU" sz="1200" b="1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аренды 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748371" y="4474086"/>
            <a:ext cx="1698932" cy="3092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43,0%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3862064" y="4464659"/>
            <a:ext cx="93479" cy="286069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3440832" y="3916089"/>
            <a:ext cx="3262" cy="266243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873677" y="908720"/>
            <a:ext cx="6217160" cy="2763541"/>
            <a:chOff x="-86763" y="3501008"/>
            <a:chExt cx="6217160" cy="276354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914263" y="4021467"/>
              <a:ext cx="2550393" cy="806375"/>
              <a:chOff x="210140" y="3776936"/>
              <a:chExt cx="2654628" cy="839148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240586" y="3776936"/>
                <a:ext cx="2624182" cy="824189"/>
              </a:xfrm>
              <a:prstGeom prst="roundRect">
                <a:avLst>
                  <a:gd name="adj" fmla="val 5572"/>
                </a:avLst>
              </a:prstGeom>
              <a:pattFill prst="pct5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endParaRPr lang="ru-RU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210140" y="3776936"/>
                <a:ext cx="2654628" cy="839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</a:rPr>
                  <a:t>Выручка МУП </a:t>
                </a:r>
                <a:r>
                  <a:rPr lang="ru-RU" sz="1400" dirty="0" smtClean="0">
                    <a:latin typeface="Times New Roman"/>
                    <a:ea typeface="Times New Roman"/>
                  </a:rPr>
                  <a:t>от реализации товаров (работ , услуг) по итогам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</a:rPr>
                  <a:t>2020 года </a:t>
                </a:r>
                <a:r>
                  <a:rPr lang="ru-RU" sz="1400" dirty="0" smtClean="0">
                    <a:latin typeface="Times New Roman"/>
                    <a:ea typeface="Times New Roman"/>
                  </a:rPr>
                  <a:t>составила </a:t>
                </a:r>
              </a:p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690,8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</a:rPr>
                  <a:t>млн. руб. </a:t>
                </a:r>
                <a:endParaRPr lang="ru-RU" sz="1400" b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00" name="Прямоугольник 99"/>
            <p:cNvSpPr/>
            <p:nvPr/>
          </p:nvSpPr>
          <p:spPr>
            <a:xfrm>
              <a:off x="2062224" y="3501008"/>
              <a:ext cx="17190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rPr>
                <a:t>Функционирует </a:t>
              </a:r>
            </a:p>
            <a:p>
              <a:pPr>
                <a:lnSpc>
                  <a:spcPct val="80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/>
                  <a:ea typeface="Times New Roman"/>
                </a:rPr>
                <a:t>10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rPr>
                <a:t> МУП и 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/>
                  <a:ea typeface="Times New Roman"/>
                </a:rPr>
                <a:t>4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rPr>
                <a:t> ООО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3994" y="5138304"/>
              <a:ext cx="1250921" cy="303126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2020 году :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-86763" y="5378152"/>
              <a:ext cx="6217160" cy="88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300"/>
                </a:spcAft>
              </a:pPr>
              <a:r>
                <a:rPr lang="ru-RU" sz="1300" dirty="0" smtClean="0">
                  <a:latin typeface="Times New Roman"/>
                  <a:ea typeface="Times New Roman"/>
                </a:rPr>
                <a:t>принято решение о приватизации МУП «Стигла» путем 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300" dirty="0" smtClean="0">
                  <a:latin typeface="Times New Roman"/>
                  <a:ea typeface="Times New Roman"/>
                </a:rPr>
                <a:t>преобразования в ООО «Стигла»;</a:t>
              </a:r>
            </a:p>
            <a:p>
              <a:pPr>
                <a:lnSpc>
                  <a:spcPct val="80000"/>
                </a:lnSpc>
                <a:spcAft>
                  <a:spcPts val="300"/>
                </a:spcAft>
              </a:pPr>
              <a:r>
                <a:rPr lang="ru-RU" sz="1300" dirty="0" smtClean="0">
                  <a:latin typeface="Times New Roman"/>
                  <a:ea typeface="Times New Roman"/>
                </a:rPr>
                <a:t>изменено название ООО «Рембыттехника» на ООО «Управление</a:t>
              </a:r>
            </a:p>
            <a:p>
              <a:pPr>
                <a:lnSpc>
                  <a:spcPct val="80000"/>
                </a:lnSpc>
                <a:spcAft>
                  <a:spcPts val="0"/>
                </a:spcAft>
              </a:pPr>
              <a:r>
                <a:rPr lang="ru-RU" sz="1300" dirty="0" smtClean="0">
                  <a:latin typeface="Times New Roman"/>
                  <a:ea typeface="Times New Roman"/>
                </a:rPr>
                <a:t>капитального строительства», внесены изменения в перечень видов деятельности</a:t>
              </a:r>
              <a:endParaRPr lang="ru-RU" sz="13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6456" y="4005064"/>
              <a:ext cx="2771261" cy="812950"/>
              <a:chOff x="128464" y="5229200"/>
              <a:chExt cx="2771261" cy="81295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175183" y="5250150"/>
                <a:ext cx="2689585" cy="792000"/>
              </a:xfrm>
              <a:prstGeom prst="roundRect">
                <a:avLst>
                  <a:gd name="adj" fmla="val 5572"/>
                </a:avLst>
              </a:prstGeom>
              <a:pattFill prst="pct5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endParaRPr lang="ru-RU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128464" y="5229200"/>
                <a:ext cx="2771261" cy="806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</a:rPr>
                  <a:t>Выручка муниципальных ООО </a:t>
                </a:r>
                <a:r>
                  <a:rPr lang="ru-RU" sz="1400" dirty="0" smtClean="0">
                    <a:latin typeface="Times New Roman"/>
                    <a:ea typeface="Times New Roman"/>
                  </a:rPr>
                  <a:t>от реализации товаров </a:t>
                </a:r>
              </a:p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400" dirty="0" smtClean="0">
                    <a:latin typeface="Times New Roman"/>
                    <a:ea typeface="Times New Roman"/>
                  </a:rPr>
                  <a:t>(работ , услуг) по итогам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</a:rPr>
                  <a:t>2020 года</a:t>
                </a:r>
                <a:r>
                  <a:rPr lang="ru-RU" sz="1400" dirty="0" smtClean="0">
                    <a:latin typeface="Times New Roman"/>
                    <a:ea typeface="Times New Roman"/>
                  </a:rPr>
                  <a:t> составила </a:t>
                </a:r>
                <a:r>
                  <a:rPr lang="ru-RU" sz="1600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261,5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</a:rPr>
                  <a:t>млн. руб. </a:t>
                </a:r>
                <a:endParaRPr lang="ru-RU" sz="1400" b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62" name="Стрелка углом 61"/>
            <p:cNvSpPr/>
            <p:nvPr/>
          </p:nvSpPr>
          <p:spPr>
            <a:xfrm rot="16200000" flipH="1" flipV="1">
              <a:off x="3710553" y="3554706"/>
              <a:ext cx="366729" cy="533987"/>
            </a:xfrm>
            <a:prstGeom prst="bentArrow">
              <a:avLst>
                <a:gd name="adj1" fmla="val 25000"/>
                <a:gd name="adj2" fmla="val 20344"/>
                <a:gd name="adj3" fmla="val 25000"/>
                <a:gd name="adj4" fmla="val 13209"/>
              </a:avLst>
            </a:prstGeom>
            <a:solidFill>
              <a:srgbClr val="00A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Стрелка углом 63"/>
            <p:cNvSpPr/>
            <p:nvPr/>
          </p:nvSpPr>
          <p:spPr>
            <a:xfrm rot="5400000" flipV="1">
              <a:off x="1695237" y="3561395"/>
              <a:ext cx="366729" cy="533987"/>
            </a:xfrm>
            <a:prstGeom prst="bentArrow">
              <a:avLst>
                <a:gd name="adj1" fmla="val 25000"/>
                <a:gd name="adj2" fmla="val 20344"/>
                <a:gd name="adj3" fmla="val 25000"/>
                <a:gd name="adj4" fmla="val 13209"/>
              </a:avLst>
            </a:prstGeom>
            <a:solidFill>
              <a:srgbClr val="00A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03994" y="4853047"/>
              <a:ext cx="41119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smtClean="0">
                  <a:latin typeface="Times New Roman"/>
                  <a:ea typeface="Times New Roman"/>
                </a:rPr>
                <a:t>По каждому МУП разработана программа развития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5122" name="Picture 2" descr="C:\Users\VoevodkinaAV\Downloads\re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888" y="5160824"/>
              <a:ext cx="647768" cy="64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0" name="Прямая соединительная линия 69"/>
          <p:cNvCxnSpPr/>
          <p:nvPr/>
        </p:nvCxnSpPr>
        <p:spPr>
          <a:xfrm flipV="1">
            <a:off x="3761184" y="836712"/>
            <a:ext cx="0" cy="287321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6908629" y="3916089"/>
            <a:ext cx="6524" cy="251372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93882"/>
              </p:ext>
            </p:extLst>
          </p:nvPr>
        </p:nvGraphicFramePr>
        <p:xfrm>
          <a:off x="-196288" y="1606797"/>
          <a:ext cx="3967989" cy="189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-67338" y="2809190"/>
            <a:ext cx="1389767" cy="53554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Оперативное управление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9,1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208585" y="2825873"/>
            <a:ext cx="1384236" cy="5311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86C87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Хозяйственное </a:t>
            </a:r>
          </a:p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86C87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ведение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86C87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20829" y="2855615"/>
            <a:ext cx="1400472" cy="38473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Казна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28,8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7621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13821" r="6530" b="13200"/>
          <a:stretch/>
        </p:blipFill>
        <p:spPr bwMode="auto">
          <a:xfrm>
            <a:off x="193471" y="5733256"/>
            <a:ext cx="1951217" cy="108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01661"/>
              </p:ext>
            </p:extLst>
          </p:nvPr>
        </p:nvGraphicFramePr>
        <p:xfrm>
          <a:off x="1267887" y="3600101"/>
          <a:ext cx="2473681" cy="238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77653" y="76069"/>
            <a:ext cx="391246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Дошкольное образование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70" y="706890"/>
            <a:ext cx="3114314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воспитанников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системе дошкольного образования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2020 году, чел.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53" y="3521996"/>
            <a:ext cx="344046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заработная плата работников детских садов, тыс. руб.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23983" y="1645390"/>
            <a:ext cx="2713193" cy="72785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Введен в эксплуатацию детский сад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220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мест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Варавино-Фактория</a:t>
            </a:r>
          </a:p>
        </p:txBody>
      </p:sp>
      <p:pic>
        <p:nvPicPr>
          <p:cNvPr id="44" name="Рисунок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 flipH="1">
            <a:off x="157204" y="3501008"/>
            <a:ext cx="3511995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915207" y="3322734"/>
            <a:ext cx="5415519" cy="160348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300"/>
              </a:spcAf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2020 году проведен капитальный ремонт третьих этажей: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 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119»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 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135»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№ 121»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117»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124»</a:t>
            </a:r>
            <a:endParaRPr lang="ru-RU" dirty="0">
              <a:solidFill>
                <a:srgbClr val="09AD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34639" y="2543327"/>
            <a:ext cx="3037053" cy="76632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Строится: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детских сада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мест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каждый в округе Майская горка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7271" y="4920834"/>
            <a:ext cx="2812507" cy="87559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2021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году планируется капитальный ремонт </a:t>
            </a:r>
          </a:p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третьих этажей детских садов: № 94, 113, 118, 131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4639" y="951731"/>
            <a:ext cx="5186353" cy="3492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sz="1700" dirty="0" smtClean="0">
                <a:solidFill>
                  <a:srgbClr val="00AECD"/>
                </a:solidFill>
                <a:latin typeface="Times New Roman" panose="02020603050405020304" pitchFamily="18" charset="0"/>
              </a:rPr>
              <a:t>«Демография»</a:t>
            </a:r>
            <a:endParaRPr lang="ru-RU" sz="1700" dirty="0">
              <a:solidFill>
                <a:srgbClr val="00AECD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25238"/>
              </p:ext>
            </p:extLst>
          </p:nvPr>
        </p:nvGraphicFramePr>
        <p:xfrm>
          <a:off x="-256280" y="1113019"/>
          <a:ext cx="345911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77652" y="2050140"/>
            <a:ext cx="864096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19 457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C:\Users\VoevodkinaAV\Downloads\twi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27" y="1412875"/>
            <a:ext cx="596444" cy="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oevodkinaAV\Downloads\Демография_лого_цвет_на _бел_ле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76" y="-139994"/>
            <a:ext cx="1266371" cy="12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499400" y="1590826"/>
            <a:ext cx="3349722" cy="974078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Завершено строительство детского сада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280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мест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Майская горка и детского сада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280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мест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Варавино Фактория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816235" y="821195"/>
            <a:ext cx="1" cy="592017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252977" y="4801364"/>
            <a:ext cx="90466" cy="312394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4870" y="4759831"/>
            <a:ext cx="1109738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21,0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52146" y="5294805"/>
            <a:ext cx="361330" cy="361331"/>
            <a:chOff x="4044942" y="5208665"/>
            <a:chExt cx="375954" cy="375954"/>
          </a:xfrm>
        </p:grpSpPr>
        <p:pic>
          <p:nvPicPr>
            <p:cNvPr id="2054" name="Picture 6" descr="C:\Users\VoevodkinaAV\Downloads\coins (1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2" y="5208665"/>
              <a:ext cx="375954" cy="375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VoevodkinaAV\Downloads\rubl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219" y="5358294"/>
              <a:ext cx="215676" cy="21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688953" y="2509810"/>
            <a:ext cx="1940324" cy="836038"/>
            <a:chOff x="1928664" y="2543885"/>
            <a:chExt cx="1940324" cy="836038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928664" y="2551923"/>
              <a:ext cx="1932287" cy="828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39827" y="2543885"/>
              <a:ext cx="1929161" cy="826346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ru-RU" sz="15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Впервые</a:t>
              </a:r>
              <a:r>
                <a:rPr lang="ru-RU" sz="15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l">
                <a:lnSpc>
                  <a:spcPct val="80000"/>
                </a:lnSpc>
              </a:pPr>
              <a:r>
                <a:rPr lang="ru-RU" sz="15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 детские сады направлены 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дети годовалого возраста </a:t>
              </a:r>
              <a:endPara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057" name="Picture 9" descr="C:\Users\VoevodkinaAV\Downloads\baby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87" y="2616789"/>
              <a:ext cx="349134" cy="34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3903193" y="1319539"/>
            <a:ext cx="1449501" cy="28465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 2020 году: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496280" y="1595946"/>
            <a:ext cx="0" cy="91386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6954622" y="2621231"/>
            <a:ext cx="1728184" cy="621233"/>
            <a:chOff x="5690337" y="2517848"/>
            <a:chExt cx="1728184" cy="62123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5690337" y="2517848"/>
              <a:ext cx="1728184" cy="621233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26341" y="2550713"/>
              <a:ext cx="1656176" cy="555502"/>
            </a:xfrm>
            <a:prstGeom prst="rect">
              <a:avLst/>
            </a:prstGeom>
            <a:no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Создано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780</a:t>
              </a:r>
              <a:b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новых мест </a:t>
              </a:r>
            </a:p>
          </p:txBody>
        </p:sp>
      </p:grpSp>
      <p:pic>
        <p:nvPicPr>
          <p:cNvPr id="2058" name="Picture 10" descr="C:\Users\VoevodkinaAV\Downloads\kindergart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90" y="2612501"/>
            <a:ext cx="561899" cy="5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единительная линия 71"/>
          <p:cNvCxnSpPr/>
          <p:nvPr/>
        </p:nvCxnSpPr>
        <p:spPr>
          <a:xfrm flipH="1">
            <a:off x="3954788" y="3356992"/>
            <a:ext cx="5738972" cy="1890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право 74"/>
          <p:cNvSpPr/>
          <p:nvPr/>
        </p:nvSpPr>
        <p:spPr>
          <a:xfrm>
            <a:off x="6687411" y="5072059"/>
            <a:ext cx="259268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7111832" y="4896911"/>
            <a:ext cx="2812507" cy="87559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2020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году разработана ПСД для поведения капитального ремонта третьих этажей детских садов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7187153" y="3856508"/>
            <a:ext cx="1728184" cy="621233"/>
            <a:chOff x="5690337" y="2517848"/>
            <a:chExt cx="1728184" cy="621233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5690337" y="2517848"/>
              <a:ext cx="1728184" cy="621233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26341" y="2550713"/>
              <a:ext cx="1656176" cy="555502"/>
            </a:xfrm>
            <a:prstGeom prst="rect">
              <a:avLst/>
            </a:prstGeom>
            <a:no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создано</a:t>
              </a:r>
              <a:r>
                <a:rPr lang="ru-RU" sz="18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250</a:t>
              </a:r>
              <a:b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новых мест </a:t>
              </a:r>
            </a:p>
          </p:txBody>
        </p:sp>
      </p:grpSp>
      <p:sp>
        <p:nvSpPr>
          <p:cNvPr id="80" name="Стрелка вправо 79"/>
          <p:cNvSpPr/>
          <p:nvPr/>
        </p:nvSpPr>
        <p:spPr>
          <a:xfrm>
            <a:off x="6687411" y="4120484"/>
            <a:ext cx="259268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9" name="Picture 11" descr="C:\Users\VoevodkinaAV\Downloads\Образование_лого_цвет_на бел_лев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02" y="-132445"/>
            <a:ext cx="1258822" cy="12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Прямая соединительная линия 81"/>
          <p:cNvCxnSpPr/>
          <p:nvPr/>
        </p:nvCxnSpPr>
        <p:spPr>
          <a:xfrm flipH="1">
            <a:off x="3936563" y="5786477"/>
            <a:ext cx="5738972" cy="1890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72829" y="5766679"/>
            <a:ext cx="5186353" cy="3492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sz="1700" dirty="0" smtClean="0">
                <a:solidFill>
                  <a:srgbClr val="64BDE1"/>
                </a:solidFill>
                <a:latin typeface="Times New Roman" panose="02020603050405020304" pitchFamily="18" charset="0"/>
              </a:rPr>
              <a:t>«Образование»</a:t>
            </a:r>
            <a:endParaRPr lang="ru-RU" sz="1700" dirty="0">
              <a:solidFill>
                <a:srgbClr val="64BDE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72829" y="6074900"/>
            <a:ext cx="5557736" cy="72785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базе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65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образовательных организаций дошкольного образования функционируют пункты  по оказанию методической, диагностической и консультативной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6333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18411"/>
              </p:ext>
            </p:extLst>
          </p:nvPr>
        </p:nvGraphicFramePr>
        <p:xfrm>
          <a:off x="43125" y="1700808"/>
          <a:ext cx="2472282" cy="239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2" name="Рисунок 71"/>
          <p:cNvPicPr/>
          <p:nvPr/>
        </p:nvPicPr>
        <p:blipFill rotWithShape="1">
          <a:blip r:embed="rId3"/>
          <a:srcRect l="17364" t="56198" r="20465" b="18995"/>
          <a:stretch/>
        </p:blipFill>
        <p:spPr bwMode="auto">
          <a:xfrm>
            <a:off x="5090004" y="3334112"/>
            <a:ext cx="4689768" cy="1293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0498" y="82654"/>
            <a:ext cx="5661206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Общее и дополнительное образование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953000" y="908720"/>
            <a:ext cx="0" cy="583264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74" y="1988840"/>
            <a:ext cx="2144689" cy="5308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</a:t>
            </a:r>
          </a:p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заработная плата </a:t>
            </a:r>
          </a:p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учителей МОУ, тыс. руб.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47" y="6483342"/>
            <a:ext cx="4953000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Реализуются проекты: «ПроеКТОрия», «Билет в будущее»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8860" y="2020889"/>
            <a:ext cx="2639376" cy="7771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Единовременная выплата молодым специалистам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размере 20 тыс. руб. 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выплачена 228 учителям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68901" y="1082773"/>
            <a:ext cx="2294595" cy="4724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99,7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уровень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обученности школьников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1483" y="5495529"/>
            <a:ext cx="1811427" cy="102332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78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доля детей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возрасте 5-18 лет, охваченных дополнительным образованием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/>
          <p:cNvSpPr txBox="1"/>
          <p:nvPr/>
        </p:nvSpPr>
        <p:spPr>
          <a:xfrm>
            <a:off x="4997247" y="2853483"/>
            <a:ext cx="4762067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начато строительство школы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1600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мест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Майская горка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97247" y="1559037"/>
            <a:ext cx="1837290" cy="9987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Продолжается строительство школы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860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мест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Варавино-Фактория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2" descr="ÐÐ°ÑÑÐ¸Ð½ÐºÐ¸ Ð¿Ð¾ Ð·Ð°Ð¿ÑÐ¾ÑÑ Ð´ÐµÑÐ¸ Ð²ÐµÐºÑÐ¾Ñ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356905" y="3220297"/>
            <a:ext cx="2664296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Действует резерв 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кадров «Руководитель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образовательного учреждения»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6305" y="1006865"/>
            <a:ext cx="5005247" cy="3339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dirty="0" smtClean="0">
                <a:solidFill>
                  <a:srgbClr val="64BDE1"/>
                </a:solidFill>
                <a:latin typeface="Times New Roman" panose="02020603050405020304" pitchFamily="18" charset="0"/>
              </a:rPr>
              <a:t>«Образование»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05577" y="2780756"/>
            <a:ext cx="1968075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Реализуется проект 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«Кадровый автобус»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084133" y="4725144"/>
            <a:ext cx="4661611" cy="1471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53000" y="4825899"/>
            <a:ext cx="5077650" cy="114797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30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году: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 комплексный капитальный ремонт МБОУ СШ № 77;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Начался капитальный ремонт МБОУ СШ № 9;</a:t>
            </a:r>
          </a:p>
          <a:p>
            <a:pPr algn="l">
              <a:lnSpc>
                <a:spcPts val="15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Началась подготовка к комплексному капитальному ремонту МБОУ СШ № 22</a:t>
            </a:r>
          </a:p>
        </p:txBody>
      </p:sp>
      <p:pic>
        <p:nvPicPr>
          <p:cNvPr id="38" name="Picture 11" descr="C:\Users\VoevodkinaAV\Downloads\Образование_лого_цвет_на бел_ле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83" y="-174433"/>
            <a:ext cx="1258822" cy="12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8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37" y="1433865"/>
            <a:ext cx="2895009" cy="1329341"/>
          </a:xfrm>
          <a:prstGeom prst="roundRect">
            <a:avLst>
              <a:gd name="adj" fmla="val 58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Группа 1"/>
          <p:cNvGrpSpPr/>
          <p:nvPr/>
        </p:nvGrpSpPr>
        <p:grpSpPr>
          <a:xfrm>
            <a:off x="5271600" y="6030671"/>
            <a:ext cx="1940210" cy="648000"/>
            <a:chOff x="5152837" y="5936938"/>
            <a:chExt cx="1940210" cy="648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166455" y="5936938"/>
              <a:ext cx="1926592" cy="648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52837" y="5958308"/>
              <a:ext cx="1929161" cy="60474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2020 году привлечено областное финансирование</a:t>
              </a:r>
              <a:endParaRPr lang="ru-RU" sz="14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Стрелка вправо 44"/>
          <p:cNvSpPr/>
          <p:nvPr/>
        </p:nvSpPr>
        <p:spPr>
          <a:xfrm>
            <a:off x="7263542" y="6212800"/>
            <a:ext cx="259268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7525434" y="6008788"/>
            <a:ext cx="1940210" cy="648000"/>
            <a:chOff x="5152837" y="5936938"/>
            <a:chExt cx="1940210" cy="648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166455" y="5936938"/>
              <a:ext cx="1926592" cy="648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52837" y="5958308"/>
              <a:ext cx="1929161" cy="60474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Проведен капитальный ремонт </a:t>
              </a:r>
              <a:b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</a:br>
              <a: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32 учреждениях</a:t>
              </a:r>
              <a:endParaRPr lang="ru-RU" sz="14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:\Users\VoevodkinaAV\Downloads\educ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60" y="2695823"/>
            <a:ext cx="444150" cy="4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4446" y="897050"/>
            <a:ext cx="2901500" cy="918056"/>
            <a:chOff x="128466" y="926768"/>
            <a:chExt cx="2897089" cy="828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128466" y="926768"/>
              <a:ext cx="2897089" cy="828000"/>
              <a:chOff x="5166455" y="5936938"/>
              <a:chExt cx="1990966" cy="518924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5166455" y="5936938"/>
                <a:ext cx="1926592" cy="518924"/>
              </a:xfrm>
              <a:prstGeom prst="roundRect">
                <a:avLst>
                  <a:gd name="adj" fmla="val 5572"/>
                </a:avLst>
              </a:prstGeom>
              <a:pattFill prst="pct5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endParaRPr lang="ru-RU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28260" y="5970978"/>
                <a:ext cx="1929161" cy="456162"/>
              </a:xfrm>
              <a:prstGeom prst="rect">
                <a:avLst/>
              </a:prstGeom>
            </p:spPr>
            <p:txBody>
              <a:bodyPr wrap="square" lIns="86835" tIns="43417" rIns="86835" bIns="43417">
                <a:spAutoFit/>
                <a:scene3d>
                  <a:camera prst="orthographicFront"/>
                  <a:lightRig rig="threePt" dir="t"/>
                </a:scene3d>
                <a:sp3d prstMaterial="plastic"/>
              </a:bodyPr>
              <a:lstStyle>
                <a:defPPr>
                  <a:defRPr lang="ru-RU"/>
                </a:defPPr>
                <a:lvl1pPr algn="ctr">
                  <a:defRPr sz="1600" b="1">
                    <a:solidFill>
                      <a:srgbClr val="214F87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37 530</a:t>
                </a:r>
                <a:r>
                  <a:rPr lang="ru-RU" b="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человек</a:t>
                </a:r>
                <a:r>
                  <a:rPr lang="ru-RU" b="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обучаются </a:t>
                </a:r>
                <a:br>
                  <a:rPr lang="ru-RU" b="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</a:br>
                <a:r>
                  <a:rPr lang="ru-RU" b="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в общеобразовательных учреждениях города</a:t>
                </a:r>
                <a:endParaRPr lang="ru-RU" b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3075" name="Picture 3" descr="C:\Users\VoevodkinaAV\Downloads\studen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92" y="1314432"/>
              <a:ext cx="391074" cy="39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" name="Прямая со стрелкой 55"/>
          <p:cNvCxnSpPr/>
          <p:nvPr/>
        </p:nvCxnSpPr>
        <p:spPr>
          <a:xfrm flipV="1">
            <a:off x="265047" y="2605504"/>
            <a:ext cx="90466" cy="312394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005" y="2601493"/>
            <a:ext cx="1109738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11,3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171849" y="1988840"/>
            <a:ext cx="4601803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65449" y="5235490"/>
            <a:ext cx="4601803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1973563" y="5647190"/>
            <a:ext cx="2721348" cy="720000"/>
            <a:chOff x="5170186" y="5917909"/>
            <a:chExt cx="1943714" cy="51892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170186" y="5917909"/>
              <a:ext cx="1926592" cy="518924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84739" y="5950901"/>
              <a:ext cx="1929161" cy="452698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5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ГИС АО «Навигатор» </a:t>
              </a:r>
              <a:r>
                <a:rPr lang="ru-RU" sz="15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опубликована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891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5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программа,</a:t>
              </a:r>
            </a:p>
            <a:p>
              <a:pPr>
                <a:lnSpc>
                  <a:spcPct val="80000"/>
                </a:lnSpc>
              </a:pPr>
              <a:r>
                <a:rPr lang="ru-RU" sz="1500" b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з</a:t>
              </a:r>
              <a:r>
                <a:rPr lang="ru-RU" sz="15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ачислено</a:t>
              </a:r>
              <a:r>
                <a:rPr lang="ru-RU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11 258 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человек</a:t>
              </a:r>
              <a:endPara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17812" y="5235492"/>
            <a:ext cx="4320772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Дополнительное образование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157204" y="4077072"/>
            <a:ext cx="4601803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2211060" y="4152518"/>
            <a:ext cx="2495972" cy="724389"/>
            <a:chOff x="5170186" y="5917909"/>
            <a:chExt cx="1943714" cy="522087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170186" y="5917909"/>
              <a:ext cx="1926592" cy="518924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4739" y="5950901"/>
              <a:ext cx="1929161" cy="489095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Создано 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160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рабочих мест,</a:t>
              </a:r>
            </a:p>
            <a:p>
              <a:pPr>
                <a:lnSpc>
                  <a:spcPct val="80000"/>
                </a:lnSpc>
              </a:pPr>
              <a:r>
                <a:rPr lang="ru-RU" sz="15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рудоустроено 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317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несовершеннолетних</a:t>
              </a:r>
              <a:endPara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4446" y="4152518"/>
            <a:ext cx="1978059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целях трудоустройства несовершеннолетних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Стрелка вправо 83"/>
          <p:cNvSpPr/>
          <p:nvPr/>
        </p:nvSpPr>
        <p:spPr>
          <a:xfrm>
            <a:off x="1713642" y="4328499"/>
            <a:ext cx="425900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 descr="C:\Users\VoevodkinaAV\Downloads\hu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02" y="4720135"/>
            <a:ext cx="439475" cy="4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углом 52"/>
          <p:cNvSpPr/>
          <p:nvPr/>
        </p:nvSpPr>
        <p:spPr>
          <a:xfrm flipV="1">
            <a:off x="1073901" y="1766191"/>
            <a:ext cx="541888" cy="3530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013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0498" y="73295"/>
            <a:ext cx="4331840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Физическая культура и спорт 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14" y="5229200"/>
            <a:ext cx="4843477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Мероприятия, направленные на развитие сферы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физической культуры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спорта: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911071" y="859663"/>
            <a:ext cx="2711" cy="5847412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843" y="5751383"/>
            <a:ext cx="2975470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Продолжена модернизация</a:t>
            </a:r>
          </a:p>
          <a:p>
            <a:pPr algn="l">
              <a:lnSpc>
                <a:spcPts val="12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лыжного стадиона  «Саломаты»</a:t>
            </a:r>
          </a:p>
        </p:txBody>
      </p:sp>
      <p:pic>
        <p:nvPicPr>
          <p:cNvPr id="43" name="Рисунок 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5179557" y="1179776"/>
            <a:ext cx="4213528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2020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году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сдан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ФОК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Варавино-Фактория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92067" y="2447945"/>
            <a:ext cx="3560933" cy="665654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в муниципальных учреждениях физической культуры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7698" y="2352744"/>
            <a:ext cx="985732" cy="612000"/>
            <a:chOff x="146175" y="2258100"/>
            <a:chExt cx="985732" cy="612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57204" y="2258100"/>
              <a:ext cx="974703" cy="612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6175" y="2272819"/>
              <a:ext cx="974703" cy="567165"/>
            </a:xfrm>
            <a:prstGeom prst="rect">
              <a:avLst/>
            </a:prstGeom>
            <a:noFill/>
          </p:spPr>
          <p:txBody>
            <a:bodyPr wrap="square" lIns="74001" tIns="37000" rIns="74001" bIns="37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6 433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ребенка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67578" y="1822365"/>
            <a:ext cx="3294666" cy="382499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2025 ГОДУ БОЛЕЕ 55% 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298242" y="3128177"/>
            <a:ext cx="4400179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min\Desktop\Работа\1010195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7" y="5549206"/>
            <a:ext cx="1656184" cy="1103431"/>
          </a:xfrm>
          <a:prstGeom prst="roundRect">
            <a:avLst>
              <a:gd name="adj" fmla="val 37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9" name="Picture 3" descr="C:\Users\VoevodkinaAV\Downloads\Демография_лого_цвет_на _бел_ле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33" y="-168056"/>
            <a:ext cx="1198238" cy="11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58181" y="764704"/>
            <a:ext cx="4947820" cy="3339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dirty="0" smtClean="0">
                <a:solidFill>
                  <a:srgbClr val="00AECD"/>
                </a:solidFill>
                <a:latin typeface="Times New Roman" panose="02020603050405020304" pitchFamily="18" charset="0"/>
              </a:rPr>
              <a:t>«Демография»</a:t>
            </a:r>
            <a:endParaRPr lang="ru-RU" dirty="0">
              <a:solidFill>
                <a:srgbClr val="00AEC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55170" y="2887360"/>
            <a:ext cx="5138390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Ведется поставка оборудования, подготовительные работы для начала тренировочного процесса 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58181" y="3644998"/>
            <a:ext cx="2947147" cy="12695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школу олимпийского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резерва им. Соколова Л.К.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приобретен спортивный инвентарь и оборудование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занятий гребным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видом спорта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VoevodkinaAV\Desktop\24122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8"/>
          <a:stretch/>
        </p:blipFill>
        <p:spPr bwMode="auto">
          <a:xfrm>
            <a:off x="7518872" y="1677096"/>
            <a:ext cx="1970632" cy="1172993"/>
          </a:xfrm>
          <a:prstGeom prst="roundRect">
            <a:avLst>
              <a:gd name="adj" fmla="val 33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099" name="Picture 3" descr="C:\Users\VoevodkinaAV\Desktop\24122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r="6887" b="23664"/>
          <a:stretch/>
        </p:blipFill>
        <p:spPr bwMode="auto">
          <a:xfrm>
            <a:off x="5418183" y="1677096"/>
            <a:ext cx="1964558" cy="1179291"/>
          </a:xfrm>
          <a:prstGeom prst="roundRect">
            <a:avLst>
              <a:gd name="adj" fmla="val 42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7938717" y="5343841"/>
            <a:ext cx="2233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типа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СШ № 17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0663" y="931474"/>
            <a:ext cx="2732137" cy="884434"/>
            <a:chOff x="56457" y="897050"/>
            <a:chExt cx="2825675" cy="897148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74446" y="897050"/>
              <a:ext cx="2807686" cy="864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457" y="931655"/>
              <a:ext cx="2822968" cy="862543"/>
            </a:xfrm>
            <a:prstGeom prst="rect">
              <a:avLst/>
            </a:prstGeom>
            <a:noFill/>
          </p:spPr>
          <p:txBody>
            <a:bodyPr wrap="square" lIns="74001" tIns="37000" rIns="74001" bIns="37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горожан, систематически занимающихся физической культурой и </a:t>
              </a:r>
              <a:r>
                <a:rPr 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спортом в </a:t>
              </a:r>
              <a:r>
                <a:rPr lang="ru-RU" sz="15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  <a:r>
                <a:rPr 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году  составила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3" name="Picture 7" descr="C:\Users\VoevodkinaAV\Downloads\gy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97" y="1024385"/>
            <a:ext cx="665934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9843" y="6184103"/>
            <a:ext cx="2975470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Осуществлена модернизация гребной базы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35616" y="5157191"/>
            <a:ext cx="4400179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 bwMode="auto">
          <a:xfrm>
            <a:off x="79843" y="3237455"/>
            <a:ext cx="2629152" cy="184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574211" y="3581639"/>
            <a:ext cx="2234773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Проведен конкурс </a:t>
            </a:r>
          </a:p>
          <a:p>
            <a:pPr>
              <a:lnSpc>
                <a:spcPts val="12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«Спортивный олимп»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2980648" y="4257142"/>
            <a:ext cx="1309414" cy="864000"/>
            <a:chOff x="152109" y="2258100"/>
            <a:chExt cx="979798" cy="659803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57204" y="2258100"/>
              <a:ext cx="974703" cy="414154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2109" y="2272819"/>
              <a:ext cx="974703" cy="645084"/>
            </a:xfrm>
            <a:prstGeom prst="rect">
              <a:avLst/>
            </a:prstGeom>
            <a:noFill/>
          </p:spPr>
          <p:txBody>
            <a:bodyPr wrap="square" lIns="74001" tIns="37000" rIns="74001" bIns="37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награждено </a:t>
              </a:r>
              <a:b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человек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Стрелка вправо 67"/>
          <p:cNvSpPr/>
          <p:nvPr/>
        </p:nvSpPr>
        <p:spPr>
          <a:xfrm rot="5400000">
            <a:off x="3505721" y="3981216"/>
            <a:ext cx="259268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байдарки весла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7" b="10093"/>
          <a:stretch/>
        </p:blipFill>
        <p:spPr bwMode="auto">
          <a:xfrm>
            <a:off x="7359489" y="3784177"/>
            <a:ext cx="2466803" cy="103123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0" name="Picture 3" descr="C:\Users\VoevodkinaAV\Desktop\ФОКОТ МБОУ СШ № 1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7947"/>
          <a:stretch/>
        </p:blipFill>
        <p:spPr bwMode="auto">
          <a:xfrm>
            <a:off x="4981264" y="5259521"/>
            <a:ext cx="2924064" cy="11920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7605" r="6793" b="8183"/>
          <a:stretch/>
        </p:blipFill>
        <p:spPr bwMode="auto">
          <a:xfrm>
            <a:off x="2000671" y="2951411"/>
            <a:ext cx="2472997" cy="14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521193"/>
              </p:ext>
            </p:extLst>
          </p:nvPr>
        </p:nvGraphicFramePr>
        <p:xfrm>
          <a:off x="-36006" y="2728813"/>
          <a:ext cx="2359837" cy="194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34391"/>
              </p:ext>
            </p:extLst>
          </p:nvPr>
        </p:nvGraphicFramePr>
        <p:xfrm>
          <a:off x="4316670" y="2780928"/>
          <a:ext cx="2364522" cy="189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13930" y="76069"/>
            <a:ext cx="453650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Социальная политика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11746"/>
            <a:ext cx="2659528" cy="3831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многодетных семей 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Архангельске,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0123"/>
            <a:ext cx="2108684" cy="5308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детей-сирот,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подлежащих обеспечению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жильем, чел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555404" y="689922"/>
            <a:ext cx="0" cy="588072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72880" y="2810123"/>
            <a:ext cx="2785770" cy="5308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квартир, приобретенных</a:t>
            </a:r>
          </a:p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для детей-сирот, детей, оставшихся</a:t>
            </a:r>
          </a:p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без попечения родителей, ед.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7241" y="828345"/>
            <a:ext cx="2958163" cy="3831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детей-сирот и детей,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оставшихся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без попечения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родителей, чел.</a:t>
            </a:r>
          </a:p>
        </p:txBody>
      </p:sp>
      <p:pic>
        <p:nvPicPr>
          <p:cNvPr id="33" name="Рисунок 3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172244" y="4869160"/>
            <a:ext cx="597600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1889" y="2784230"/>
            <a:ext cx="594000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39061"/>
              </p:ext>
            </p:extLst>
          </p:nvPr>
        </p:nvGraphicFramePr>
        <p:xfrm>
          <a:off x="-49365" y="909221"/>
          <a:ext cx="2567926" cy="182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44983"/>
              </p:ext>
            </p:extLst>
          </p:nvPr>
        </p:nvGraphicFramePr>
        <p:xfrm>
          <a:off x="4037787" y="906245"/>
          <a:ext cx="2643405" cy="187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163282" y="3339895"/>
            <a:ext cx="1692126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167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квартир за 5 лет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889" y="4633745"/>
            <a:ext cx="6280465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16 006 учащихся начальной школы обеспечиваются бесплатным горячим питанием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715" y="6305881"/>
            <a:ext cx="447366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распространением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отдыха детей не функционировала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23575" y="4985162"/>
            <a:ext cx="2182883" cy="1188000"/>
            <a:chOff x="4247906" y="5075678"/>
            <a:chExt cx="2182883" cy="1174445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4278653" y="5075678"/>
              <a:ext cx="2152136" cy="1174445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247906" y="5105137"/>
              <a:ext cx="2182883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12 семьям </a:t>
              </a:r>
              <a:r>
                <a:rPr lang="ru-RU" sz="1400" dirty="0">
                  <a:latin typeface="Times New Roman" panose="02020603050405020304" pitchFamily="18" charset="0"/>
                </a:rPr>
                <a:t>погибших защитников Отечества произведена компенсация расходов по текущему ремонту квартир </a:t>
              </a:r>
              <a:r>
                <a:rPr lang="ru-RU" sz="1400" dirty="0" smtClean="0">
                  <a:latin typeface="Times New Roman" panose="02020603050405020304" pitchFamily="18" charset="0"/>
                </a:rPr>
                <a:t/>
              </a:r>
              <a:br>
                <a:rPr lang="ru-RU" sz="1400" dirty="0" smtClean="0">
                  <a:latin typeface="Times New Roman" panose="02020603050405020304" pitchFamily="18" charset="0"/>
                </a:rPr>
              </a:br>
              <a:r>
                <a:rPr lang="ru-RU" sz="1400" dirty="0" smtClean="0">
                  <a:latin typeface="Times New Roman" panose="02020603050405020304" pitchFamily="18" charset="0"/>
                </a:rPr>
                <a:t>в </a:t>
              </a:r>
              <a:r>
                <a:rPr lang="ru-RU" sz="1400" dirty="0">
                  <a:latin typeface="Times New Roman" panose="02020603050405020304" pitchFamily="18" charset="0"/>
                </a:rPr>
                <a:t>размере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25 тыс. руб. </a:t>
              </a:r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4410441" y="4985162"/>
            <a:ext cx="0" cy="179886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2" y="5006635"/>
            <a:ext cx="1825880" cy="119729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593608" y="4859200"/>
            <a:ext cx="206504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празднованию 75-й годовщины Победы </a:t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ВОВ вручено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1 799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юбилейных медалей 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99" y="4976156"/>
            <a:ext cx="452935" cy="452935"/>
          </a:xfrm>
          <a:prstGeom prst="rect">
            <a:avLst/>
          </a:prstGeom>
        </p:spPr>
      </p:pic>
      <p:pic>
        <p:nvPicPr>
          <p:cNvPr id="62" name="Рисунок 61" descr="https://www.arhcity.ru/data/0/08052011_x_a.jpg">
            <a:hlinkClick r:id="rId11"/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8498" b="22138"/>
          <a:stretch/>
        </p:blipFill>
        <p:spPr bwMode="auto">
          <a:xfrm>
            <a:off x="5141014" y="5591708"/>
            <a:ext cx="970230" cy="1159644"/>
          </a:xfrm>
          <a:prstGeom prst="roundRect">
            <a:avLst>
              <a:gd name="adj" fmla="val 35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6609185" y="817567"/>
            <a:ext cx="3296816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Профилактика безнадзорности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5404" y="1211492"/>
            <a:ext cx="2091797" cy="974078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 2020 год зарегистрировано </a:t>
            </a:r>
          </a:p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128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преступлений, совершенных несовершеннолетними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193360" y="1281559"/>
            <a:ext cx="1533330" cy="576000"/>
            <a:chOff x="8290939" y="1199900"/>
            <a:chExt cx="1533330" cy="57600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8290939" y="1199900"/>
              <a:ext cx="1502002" cy="576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21774" y="1268760"/>
              <a:ext cx="1502495" cy="481636"/>
            </a:xfrm>
            <a:prstGeom prst="rect">
              <a:avLst/>
            </a:prstGeom>
            <a:effectLst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на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16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,3</a:t>
              </a:r>
              <a:r>
                <a:rPr lang="ru-RU" sz="18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%</a:t>
              </a:r>
              <a:endPara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к уровню 2019 года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flipH="1">
              <a:off x="8425983" y="1278466"/>
              <a:ext cx="91218" cy="268675"/>
            </a:xfrm>
            <a:prstGeom prst="straightConnector1">
              <a:avLst/>
            </a:prstGeom>
            <a:ln w="22225">
              <a:solidFill>
                <a:srgbClr val="456B2B"/>
              </a:solidFill>
              <a:tailEnd type="arrow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6573998" y="2310069"/>
            <a:ext cx="1238554" cy="604747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Количество совершенных краж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7967208" y="2319458"/>
            <a:ext cx="1533330" cy="576000"/>
            <a:chOff x="8290939" y="1199900"/>
            <a:chExt cx="1533330" cy="576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8290939" y="1199900"/>
              <a:ext cx="1502002" cy="576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21774" y="1268760"/>
              <a:ext cx="1502495" cy="481636"/>
            </a:xfrm>
            <a:prstGeom prst="rect">
              <a:avLst/>
            </a:prstGeom>
            <a:effectLst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на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8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45,7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%</a:t>
              </a:r>
              <a:endPara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к уровню 2019 года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 flipH="1">
              <a:off x="8425983" y="1248679"/>
              <a:ext cx="91218" cy="268675"/>
            </a:xfrm>
            <a:prstGeom prst="straightConnector1">
              <a:avLst/>
            </a:prstGeom>
            <a:ln w="22225">
              <a:solidFill>
                <a:srgbClr val="456B2B"/>
              </a:solidFill>
              <a:tailEnd type="arrow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606526" y="3259847"/>
            <a:ext cx="1379988" cy="432392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Угон 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автотранспорта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7967208" y="3212976"/>
            <a:ext cx="1533330" cy="576000"/>
            <a:chOff x="8290939" y="1199900"/>
            <a:chExt cx="1533330" cy="57600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290939" y="1199900"/>
              <a:ext cx="1502002" cy="576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321774" y="1268760"/>
              <a:ext cx="1502495" cy="481636"/>
            </a:xfrm>
            <a:prstGeom prst="rect">
              <a:avLst/>
            </a:prstGeom>
            <a:effectLst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на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8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30,0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%</a:t>
              </a:r>
              <a:endPara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к уровню 2019 года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H="1">
              <a:off x="8425983" y="1248679"/>
              <a:ext cx="91218" cy="268675"/>
            </a:xfrm>
            <a:prstGeom prst="straightConnector1">
              <a:avLst/>
            </a:prstGeom>
            <a:ln w="22225">
              <a:solidFill>
                <a:srgbClr val="456B2B"/>
              </a:solidFill>
              <a:tailEnd type="arrow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6581495" y="4060791"/>
            <a:ext cx="1447475" cy="949456"/>
          </a:xfrm>
          <a:prstGeom prst="rect">
            <a:avLst/>
          </a:prstGeom>
          <a:effectLst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Преступления, совершенные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подростками </a:t>
            </a:r>
            <a:b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общественных местах</a:t>
            </a:r>
            <a:endParaRPr lang="ru-RU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8066508" y="4152242"/>
            <a:ext cx="1533330" cy="576000"/>
            <a:chOff x="8290939" y="1199900"/>
            <a:chExt cx="1533330" cy="576000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8290939" y="1199900"/>
              <a:ext cx="1502002" cy="576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321774" y="1268760"/>
              <a:ext cx="1502495" cy="481636"/>
            </a:xfrm>
            <a:prstGeom prst="rect">
              <a:avLst/>
            </a:prstGeom>
            <a:effectLst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на</a:t>
              </a: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8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20,5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%</a:t>
              </a:r>
              <a:endPara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к уровню 2019 года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 flipH="1">
              <a:off x="8425983" y="1248679"/>
              <a:ext cx="91218" cy="268675"/>
            </a:xfrm>
            <a:prstGeom prst="straightConnector1">
              <a:avLst/>
            </a:prstGeom>
            <a:ln w="22225">
              <a:solidFill>
                <a:srgbClr val="456B2B"/>
              </a:solidFill>
              <a:tailEnd type="arrow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23" y="5177800"/>
            <a:ext cx="1971275" cy="1458059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2565753" y="1427167"/>
            <a:ext cx="1342831" cy="860783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170" y="1488947"/>
            <a:ext cx="145799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году</a:t>
            </a: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126 детей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обрели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свою </a:t>
            </a:r>
          </a:p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семью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07" y="1230675"/>
            <a:ext cx="1638417" cy="10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0498" y="76156"/>
            <a:ext cx="4809937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Культура и молодежная политика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98841" y="754640"/>
            <a:ext cx="0" cy="588072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4426" y="949612"/>
            <a:ext cx="4205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</a:rPr>
              <a:t>В 2020 году проведен капитальный и текущий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ремонт 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муниципальных  учреждениях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19219" y="2858813"/>
            <a:ext cx="204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Проведены: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000788" y="3199689"/>
            <a:ext cx="290521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л</a:t>
            </a:r>
            <a:r>
              <a:rPr lang="ru-RU" sz="1400" dirty="0" smtClean="0">
                <a:latin typeface="Times New Roman" panose="02020603050405020304" pitchFamily="18" charset="0"/>
              </a:rPr>
              <a:t>етний молодежный марафон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«Здоровый Архангельск»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64971" y="4221088"/>
            <a:ext cx="294102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фестиваль </a:t>
            </a:r>
            <a:br>
              <a:rPr lang="ru-RU" sz="1400" dirty="0" smtClean="0">
                <a:latin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«Помним. Гордимся. Верим.»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964969" y="3775172"/>
            <a:ext cx="29410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конкурс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«Быть молодым…»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Прямая соединительная линия 50"/>
          <p:cNvCxnSpPr/>
          <p:nvPr/>
        </p:nvCxnSpPr>
        <p:spPr>
          <a:xfrm flipH="1">
            <a:off x="4193611" y="2482307"/>
            <a:ext cx="5431995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98841" y="1033145"/>
            <a:ext cx="5537822" cy="2829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500"/>
              </a:lnSpc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</a:t>
            </a:r>
            <a:r>
              <a:rPr lang="ru-RU" sz="1700" dirty="0" smtClean="0">
                <a:solidFill>
                  <a:srgbClr val="7C6EB0"/>
                </a:solidFill>
                <a:latin typeface="Times New Roman" panose="02020603050405020304" pitchFamily="18" charset="0"/>
              </a:rPr>
              <a:t> «Культура»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095788" y="1393761"/>
            <a:ext cx="3800005" cy="89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2022-2024 годах планируется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</a:rPr>
              <a:t>создание 2 модельных библиотек: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на базе библиотеки № </a:t>
            </a:r>
            <a:r>
              <a:rPr lang="ru-RU" sz="1400" dirty="0">
                <a:latin typeface="Times New Roman" panose="02020603050405020304" pitchFamily="18" charset="0"/>
              </a:rPr>
              <a:t>1 им</a:t>
            </a:r>
            <a:r>
              <a:rPr lang="ru-RU" sz="1400" dirty="0" smtClean="0">
                <a:latin typeface="Times New Roman" panose="02020603050405020304" pitchFamily="18" charset="0"/>
              </a:rPr>
              <a:t>. Е.С</a:t>
            </a:r>
            <a:r>
              <a:rPr lang="ru-RU" sz="1400" dirty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Коковина;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на базе библиотеки № 5 им. Б.В. </a:t>
            </a:r>
            <a:r>
              <a:rPr lang="ru-RU" sz="1400" dirty="0" smtClean="0">
                <a:latin typeface="Times New Roman" panose="02020603050405020304" pitchFamily="18" charset="0"/>
              </a:rPr>
              <a:t>Шергина</a:t>
            </a:r>
          </a:p>
        </p:txBody>
      </p:sp>
      <p:pic>
        <p:nvPicPr>
          <p:cNvPr id="6" name="Picture 3" descr="C:\Users\VoevodkinaAV\Downloads\Культура_лого_цвет_на_бел_ле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70" y="-147695"/>
            <a:ext cx="1173429" cy="11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0" y="3934977"/>
            <a:ext cx="192445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бюджета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2 593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4426" y="3659021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Дополнительное образование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82369" y="3956399"/>
            <a:ext cx="180171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фестивалях приняли участие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2 291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VoevodkinaAV\Downloads\house-repai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04" y="1025734"/>
            <a:ext cx="349864" cy="3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0" y="1582309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Культурно-досуговая деятельность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8862" y="1903766"/>
            <a:ext cx="3592748" cy="468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8862" y="1903766"/>
            <a:ext cx="359274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2 095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посетило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чел.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742" y="2457849"/>
            <a:ext cx="261544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новые формы онлайн-работы с населением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трелка углом 67"/>
          <p:cNvSpPr/>
          <p:nvPr/>
        </p:nvSpPr>
        <p:spPr>
          <a:xfrm rot="10800000" flipH="1">
            <a:off x="338188" y="2855980"/>
            <a:ext cx="332092" cy="49138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013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3545" y="2914864"/>
            <a:ext cx="22248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мероприятия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количество просмотров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VoevodkinaAV\Downloads\compu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48" y="2564299"/>
            <a:ext cx="792320" cy="7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88638" y="1572546"/>
            <a:ext cx="3853193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96216" y="3645024"/>
            <a:ext cx="3853193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C:\Users\VoevodkinaAV\Downloads\competi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50" y="3956399"/>
            <a:ext cx="546603" cy="54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Прямая соединительная линия 84"/>
          <p:cNvCxnSpPr/>
          <p:nvPr/>
        </p:nvCxnSpPr>
        <p:spPr>
          <a:xfrm flipH="1">
            <a:off x="112654" y="4622144"/>
            <a:ext cx="3853193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3848" y="4633609"/>
            <a:ext cx="3975220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Библиотечно-информационное обслуживание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15084" y="4941224"/>
            <a:ext cx="3592748" cy="504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8377" y="5055386"/>
            <a:ext cx="31694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600" b="1" dirty="0" smtClean="0">
                <a:solidFill>
                  <a:srgbClr val="609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VoevodkinaAV\Downloads\librar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6" y="5017020"/>
            <a:ext cx="349090" cy="3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112654" y="5554361"/>
            <a:ext cx="252168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пользователей муниципальных библиотек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55 041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46579" y="6145624"/>
            <a:ext cx="210281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библиотек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402 941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C:\Users\VoevodkinaAV\Downloads\online-librar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30" y="5558741"/>
            <a:ext cx="559382" cy="5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oevodkinaAV\Downloads\archiv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1" y="6046650"/>
            <a:ext cx="630042" cy="6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4180619" y="2654827"/>
            <a:ext cx="2075007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Молодежная политика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94697" y="3987964"/>
            <a:ext cx="288346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конкурса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«Доброму городу – добрые дела»</a:t>
            </a:r>
          </a:p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  <a:r>
              <a:rPr lang="ru-RU" sz="1300" b="1" dirty="0" smtClean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социально </a:t>
            </a:r>
          </a:p>
          <a:p>
            <a:pPr algn="ctr"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 НКО с общим фондом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349990" y="2969204"/>
            <a:ext cx="2372875" cy="819835"/>
            <a:chOff x="4067239" y="3903792"/>
            <a:chExt cx="2372875" cy="819835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4076143" y="3903792"/>
              <a:ext cx="2363971" cy="792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67239" y="3917252"/>
              <a:ext cx="2372875" cy="80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мероприятиях </a:t>
              </a:r>
              <a:b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реализации молодежной политики приняли участие 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тыс. чел.</a:t>
              </a:r>
              <a:r>
                <a:rPr lang="ru-RU" sz="1400" b="1" dirty="0" smtClean="0">
                  <a:solidFill>
                    <a:srgbClr val="60963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11174" r="7775" b="12246"/>
          <a:stretch/>
        </p:blipFill>
        <p:spPr bwMode="auto">
          <a:xfrm>
            <a:off x="4304928" y="5193224"/>
            <a:ext cx="2510591" cy="144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9" name="Прямая соединительная линия 98"/>
          <p:cNvCxnSpPr/>
          <p:nvPr/>
        </p:nvCxnSpPr>
        <p:spPr>
          <a:xfrm flipH="1">
            <a:off x="6964970" y="3025353"/>
            <a:ext cx="0" cy="218699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7130560" y="4807945"/>
            <a:ext cx="26227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молодежный праздник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«Факультатив»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009501" y="5333640"/>
            <a:ext cx="288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конкурс </a:t>
            </a:r>
            <a:br>
              <a:rPr lang="ru-RU" sz="1400" dirty="0" smtClean="0">
                <a:latin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«Умный Архангельск»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64969" y="5969421"/>
            <a:ext cx="2883463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мероприятий проводились в онлайн формате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0497" y="99090"/>
            <a:ext cx="3997039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Дорожное хозяйство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80172" y="-150287"/>
            <a:ext cx="9321507" cy="137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14985" y="4716057"/>
            <a:ext cx="2706083" cy="9771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Отремонтированы: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дворовая территория,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проезда к территориям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многоквартирных жилых домов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05013" y="3284984"/>
            <a:ext cx="252028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2021 году: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7529" y="3631757"/>
            <a:ext cx="4228471" cy="2354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рамках реализации НП </a:t>
            </a:r>
            <a:r>
              <a:rPr lang="ru-RU" sz="1400" dirty="0">
                <a:solidFill>
                  <a:srgbClr val="DCAA44"/>
                </a:solidFill>
                <a:latin typeface="Times New Roman" panose="02020603050405020304" pitchFamily="18" charset="0"/>
              </a:rPr>
              <a:t>«БКАД»</a:t>
            </a:r>
            <a:r>
              <a:rPr lang="ru-RU" sz="1700" dirty="0">
                <a:solidFill>
                  <a:srgbClr val="DCAA44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планируется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провести ремонт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12,7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км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дорог общей площадью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118 546,02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кв. м: </a:t>
            </a:r>
          </a:p>
          <a:p>
            <a:pPr algn="l">
              <a:lnSpc>
                <a:spcPct val="80000"/>
              </a:lnSpc>
              <a:spcAft>
                <a:spcPts val="200"/>
              </a:spcAft>
            </a:pP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ул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Магистральная от ул. Тяговая до Архангельского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шоссе;</a:t>
            </a:r>
          </a:p>
          <a:p>
            <a:pPr algn="l">
              <a:lnSpc>
                <a:spcPct val="80000"/>
              </a:lnSpc>
              <a:spcAft>
                <a:spcPts val="200"/>
              </a:spcAft>
            </a:pP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Маймаксанское 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шоссе от ул. Советская до ул.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Мостовая;</a:t>
            </a:r>
          </a:p>
          <a:p>
            <a:pPr algn="l">
              <a:lnSpc>
                <a:spcPct val="80000"/>
              </a:lnSpc>
              <a:spcAft>
                <a:spcPts val="200"/>
              </a:spcAft>
            </a:pP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ул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Победы от Маймаксанского шоссе до ул. Капитана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Хромцова;</a:t>
            </a:r>
          </a:p>
          <a:p>
            <a:pPr algn="l">
              <a:lnSpc>
                <a:spcPct val="80000"/>
              </a:lnSpc>
              <a:spcAft>
                <a:spcPts val="200"/>
              </a:spcAft>
            </a:pP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ул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Беломорской Флотилии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от  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пр. Никольский до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наб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Георгия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Седова;</a:t>
            </a:r>
          </a:p>
          <a:p>
            <a:pPr algn="l">
              <a:lnSpc>
                <a:spcPct val="80000"/>
              </a:lnSpc>
              <a:spcAft>
                <a:spcPts val="200"/>
              </a:spcAft>
            </a:pP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ул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Гайдара от ул. Нагорная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 ул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Наб. Северной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Двины;</a:t>
            </a:r>
          </a:p>
          <a:p>
            <a:pPr algn="l">
              <a:lnSpc>
                <a:spcPct val="80000"/>
              </a:lnSpc>
              <a:spcAft>
                <a:spcPts val="200"/>
              </a:spcAft>
            </a:pP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ул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Мещерского от ул. Советская до ул. Адмирала </a:t>
            </a:r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Кузнецова</a:t>
            </a:r>
            <a:r>
              <a:rPr lang="ru-RU" sz="115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lnSpc>
                <a:spcPct val="80000"/>
              </a:lnSpc>
            </a:pPr>
            <a:r>
              <a:rPr lang="ru-RU" sz="115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ул</a:t>
            </a:r>
            <a:r>
              <a:rPr lang="ru-RU" sz="115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Русанова от </a:t>
            </a:r>
            <a:r>
              <a:rPr lang="ru-RU" sz="115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</a:t>
            </a:r>
            <a:r>
              <a:rPr lang="ru-RU" sz="1150" b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Ленинградский до Окружного </a:t>
            </a:r>
            <a:r>
              <a:rPr lang="ru-RU" sz="115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шоссе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7529" y="1215261"/>
            <a:ext cx="0" cy="537264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-89135" y="2433895"/>
            <a:ext cx="2521961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 ямочный ремонт 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площади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 кв. 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0387" y="941887"/>
            <a:ext cx="9817861" cy="273374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r>
              <a:rPr lang="ru-RU" sz="1700" dirty="0" smtClean="0">
                <a:solidFill>
                  <a:srgbClr val="DCAA44"/>
                </a:solidFill>
                <a:latin typeface="Times New Roman" panose="02020603050405020304" pitchFamily="18" charset="0"/>
              </a:rPr>
              <a:t>«Безопасные и качественные автомобильные дороги»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10752" y="2307770"/>
            <a:ext cx="2263351" cy="70323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Нанесена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разметка</a:t>
            </a:r>
          </a:p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общей площадью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 кв. 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693917" y="1244934"/>
            <a:ext cx="3016835" cy="1044000"/>
            <a:chOff x="45171" y="1415457"/>
            <a:chExt cx="2358592" cy="75402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9989" y="1415457"/>
              <a:ext cx="2233659" cy="754027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171" y="1429055"/>
              <a:ext cx="2358592" cy="70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дорожное хозяйство </a:t>
              </a:r>
              <a:b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году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израсходовано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1 533,8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руб.,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рамках </a:t>
              </a:r>
              <a:b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НП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DCAA4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«БКАД»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789,</a:t>
              </a:r>
              <a:r>
                <a:rPr lang="ru-RU" sz="2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млн. руб.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66" y="-166231"/>
            <a:ext cx="1248122" cy="1248122"/>
          </a:xfrm>
          <a:prstGeom prst="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95519" y="1249550"/>
            <a:ext cx="2518942" cy="1044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976" y="1249550"/>
            <a:ext cx="255708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ремонт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 дорог,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DCAA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«БКАД»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36,7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 тротуаров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33" y="2520078"/>
            <a:ext cx="416076" cy="41607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874429" y="2438657"/>
            <a:ext cx="277893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пешеходных ограничивающих ограждений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10387" y="5792658"/>
            <a:ext cx="27636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павильонов, отремонтировано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павильонов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Рисунок 80" descr="\\cfs2\DTS\Савинов С.Ю\Павильоны ожидания 2020\IMG-4fa5a0361c52993eaeeb639a11414004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5" y="4678160"/>
            <a:ext cx="1469894" cy="1073562"/>
          </a:xfrm>
          <a:prstGeom prst="roundRect">
            <a:avLst>
              <a:gd name="adj" fmla="val 42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2" name="Рисунок 81" descr="C:\Users\lebedevaov\Desktop\разметка 20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8" y="2144935"/>
            <a:ext cx="1673431" cy="1057203"/>
          </a:xfrm>
          <a:prstGeom prst="roundRect">
            <a:avLst>
              <a:gd name="adj" fmla="val 268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29122" y="5973222"/>
            <a:ext cx="334782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При выделении финансирования </a:t>
            </a:r>
            <a:r>
              <a:rPr lang="en-US" sz="1400" dirty="0" smtClean="0">
                <a:latin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</a:rPr>
              <a:t>из федерального и областного</a:t>
            </a:r>
            <a:r>
              <a:rPr lang="en-US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</a:rPr>
              <a:t>бюджетов запланирован ремонт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5,3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км</a:t>
            </a:r>
            <a:r>
              <a:rPr lang="ru-RU" sz="1400" dirty="0" smtClean="0">
                <a:latin typeface="Times New Roman" panose="02020603050405020304" pitchFamily="18" charset="0"/>
              </a:rPr>
              <a:t> дорог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51" y="6113086"/>
            <a:ext cx="601246" cy="60124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684322" y="1235047"/>
            <a:ext cx="4086592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Установлено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146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Г-образных опор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295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дорожных знака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</a:p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устроены искусственные неровности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пешеходных переходах</a:t>
            </a:r>
            <a:endParaRPr lang="ru-RU" sz="1400" dirty="0" smtClean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-9871" y="6309320"/>
            <a:ext cx="262433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дезинфекции павильонов ожидания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706" y="2992179"/>
            <a:ext cx="5475340" cy="1495963"/>
            <a:chOff x="74706" y="3157173"/>
            <a:chExt cx="5475340" cy="1495963"/>
          </a:xfrm>
        </p:grpSpPr>
        <p:sp>
          <p:nvSpPr>
            <p:cNvPr id="94" name="Стрелка вниз 93"/>
            <p:cNvSpPr/>
            <p:nvPr/>
          </p:nvSpPr>
          <p:spPr>
            <a:xfrm>
              <a:off x="653391" y="3454610"/>
              <a:ext cx="177093" cy="268139"/>
            </a:xfrm>
            <a:prstGeom prst="downArrow">
              <a:avLst/>
            </a:prstGeom>
            <a:solidFill>
              <a:srgbClr val="00A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Стрелка вниз 94"/>
            <p:cNvSpPr/>
            <p:nvPr/>
          </p:nvSpPr>
          <p:spPr>
            <a:xfrm>
              <a:off x="2001806" y="3461663"/>
              <a:ext cx="177093" cy="268139"/>
            </a:xfrm>
            <a:prstGeom prst="downArrow">
              <a:avLst/>
            </a:prstGeom>
            <a:solidFill>
              <a:srgbClr val="00A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Стрелка вниз 96"/>
            <p:cNvSpPr/>
            <p:nvPr/>
          </p:nvSpPr>
          <p:spPr>
            <a:xfrm>
              <a:off x="3438767" y="3472553"/>
              <a:ext cx="177093" cy="268139"/>
            </a:xfrm>
            <a:prstGeom prst="downArrow">
              <a:avLst/>
            </a:prstGeom>
            <a:solidFill>
              <a:srgbClr val="00A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Стрелка вниз 97"/>
            <p:cNvSpPr/>
            <p:nvPr/>
          </p:nvSpPr>
          <p:spPr>
            <a:xfrm>
              <a:off x="4826232" y="3475769"/>
              <a:ext cx="177093" cy="268139"/>
            </a:xfrm>
            <a:prstGeom prst="downArrow">
              <a:avLst/>
            </a:prstGeom>
            <a:solidFill>
              <a:srgbClr val="00A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4" y="3755432"/>
              <a:ext cx="1258513" cy="897704"/>
            </a:xfrm>
            <a:prstGeom prst="roundRect">
              <a:avLst>
                <a:gd name="adj" fmla="val 581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80" name="Рисунок 79" descr="F:\МЭРИЯ\СОДЕРЖАНИЕ МОСТОВ\ВЫПОЛНЕНИЕ 2020\ФОТО\Волохница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059" y="3740692"/>
              <a:ext cx="1340008" cy="912444"/>
            </a:xfrm>
            <a:prstGeom prst="roundRect">
              <a:avLst>
                <a:gd name="adj" fmla="val 537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74706" y="3157173"/>
              <a:ext cx="5428722" cy="4773"/>
            </a:xfrm>
            <a:prstGeom prst="line">
              <a:avLst/>
            </a:prstGeom>
            <a:ln w="15875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84029" y="3212976"/>
              <a:ext cx="5466017" cy="324000"/>
              <a:chOff x="138293" y="3851466"/>
              <a:chExt cx="2295382" cy="547272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138293" y="3863612"/>
                <a:ext cx="2294533" cy="535126"/>
              </a:xfrm>
              <a:prstGeom prst="roundRect">
                <a:avLst>
                  <a:gd name="adj" fmla="val 4623"/>
                </a:avLst>
              </a:prstGeom>
              <a:pattFill prst="pct5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endParaRPr lang="ru-RU" sz="13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3220" y="3851466"/>
                <a:ext cx="2290455" cy="330565"/>
              </a:xfrm>
              <a:prstGeom prst="rect">
                <a:avLst/>
              </a:prstGeom>
            </p:spPr>
            <p:txBody>
              <a:bodyPr wrap="square" lIns="86835" tIns="43417" rIns="86835" bIns="43417">
                <a:spAutoFit/>
                <a:scene3d>
                  <a:camera prst="orthographicFront"/>
                  <a:lightRig rig="threePt" dir="t"/>
                </a:scene3d>
                <a:sp3d prstMaterial="plastic"/>
              </a:bodyPr>
              <a:lstStyle>
                <a:defPPr>
                  <a:defRPr lang="ru-RU"/>
                </a:defPPr>
                <a:lvl1pPr algn="ctr">
                  <a:defRPr sz="1600" b="1">
                    <a:solidFill>
                      <a:srgbClr val="214F87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1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Выполнены работы по содержанию и ремонту </a:t>
                </a:r>
                <a:r>
                  <a:rPr lang="ru-RU" sz="1400" b="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мостовых сооружений</a:t>
                </a:r>
              </a:p>
            </p:txBody>
          </p:sp>
        </p:grpSp>
        <p:pic>
          <p:nvPicPr>
            <p:cNvPr id="92" name="Рисунок 91" descr="F:\МЭРИЯ\СОДЕРЖАНИЕ МОСТОВ\ВЫПОЛНЕНИЕ 2020\ФОТО\Гайдара 20.01.21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134" y="3754710"/>
              <a:ext cx="1355029" cy="898426"/>
            </a:xfrm>
            <a:prstGeom prst="roundRect">
              <a:avLst>
                <a:gd name="adj" fmla="val 399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3" name="Рисунок 92" descr="F:\МЭРИЯ\СОДЕРЖАНИЕ МОСТОВ\ВЫПОЛНЕНИЕ 2020\ФОТО\Ижма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699" y="3726496"/>
              <a:ext cx="1270325" cy="926640"/>
            </a:xfrm>
            <a:prstGeom prst="roundRect">
              <a:avLst>
                <a:gd name="adj" fmla="val 414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cxnSp>
        <p:nvCxnSpPr>
          <p:cNvPr id="99" name="Прямая соединительная линия 98"/>
          <p:cNvCxnSpPr/>
          <p:nvPr/>
        </p:nvCxnSpPr>
        <p:spPr>
          <a:xfrm flipV="1">
            <a:off x="101665" y="4606741"/>
            <a:ext cx="5428722" cy="477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800673" y="4716057"/>
            <a:ext cx="0" cy="1998275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54" y="5746488"/>
            <a:ext cx="1466122" cy="1001051"/>
          </a:xfrm>
          <a:prstGeom prst="rect">
            <a:avLst/>
          </a:prstGeom>
        </p:spPr>
      </p:pic>
      <p:cxnSp>
        <p:nvCxnSpPr>
          <p:cNvPr id="101" name="Прямая соединительная линия 100"/>
          <p:cNvCxnSpPr/>
          <p:nvPr/>
        </p:nvCxnSpPr>
        <p:spPr>
          <a:xfrm flipV="1">
            <a:off x="5824672" y="3272070"/>
            <a:ext cx="3982802" cy="864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трелка вниз 58"/>
          <p:cNvSpPr/>
          <p:nvPr/>
        </p:nvSpPr>
        <p:spPr>
          <a:xfrm>
            <a:off x="7401272" y="1135809"/>
            <a:ext cx="177093" cy="268139"/>
          </a:xfrm>
          <a:prstGeom prst="down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трелка вниз 60"/>
          <p:cNvSpPr/>
          <p:nvPr/>
        </p:nvSpPr>
        <p:spPr>
          <a:xfrm>
            <a:off x="8913440" y="1135810"/>
            <a:ext cx="177093" cy="268139"/>
          </a:xfrm>
          <a:prstGeom prst="down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21316" r="4867" b="18156"/>
          <a:stretch/>
        </p:blipFill>
        <p:spPr>
          <a:xfrm>
            <a:off x="6080546" y="2295141"/>
            <a:ext cx="3559306" cy="148105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8406" y="80524"/>
            <a:ext cx="3356331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Транспорт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13" y="809537"/>
            <a:ext cx="3468017" cy="8058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Реализуется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план оптимизации маршрутной сети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городского пассажирского транспорта 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3937" y="1471154"/>
            <a:ext cx="2094350" cy="62345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транспортной карте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«Льготная»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совершено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1 503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поездок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70197" y="4081076"/>
            <a:ext cx="1291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2020 году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75178" y="4517028"/>
            <a:ext cx="4080775" cy="49805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6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Продолжится обновление автобусного автопарка  </a:t>
            </a:r>
            <a:endParaRPr lang="ru-RU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875178" y="3110666"/>
            <a:ext cx="0" cy="3601332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6911" y="2768798"/>
            <a:ext cx="5468267" cy="18935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Прямоугольник 78"/>
          <p:cNvSpPr/>
          <p:nvPr/>
        </p:nvSpPr>
        <p:spPr>
          <a:xfrm>
            <a:off x="834604" y="3574154"/>
            <a:ext cx="1757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</a:rPr>
              <a:t>Устанавливаются:</a:t>
            </a:r>
            <a:endParaRPr lang="ru-RU" sz="15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74731" y="1926955"/>
            <a:ext cx="3381222" cy="4852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Итого по маршрутам города курсирует </a:t>
            </a:r>
          </a:p>
          <a:p>
            <a:pPr>
              <a:lnSpc>
                <a:spcPts val="1800"/>
              </a:lnSpc>
            </a:pPr>
            <a:r>
              <a:rPr lang="ru-RU" b="0" dirty="0" smtClean="0">
                <a:solidFill>
                  <a:srgbClr val="2DB9F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162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новых автобуса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AutoShape 2" descr="Bus stop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01758" y="3851973"/>
            <a:ext cx="213073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информационные</a:t>
            </a:r>
          </a:p>
          <a:p>
            <a:pPr>
              <a:lnSpc>
                <a:spcPts val="1400"/>
              </a:lnSpc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аншлаги с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QR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кодами</a:t>
            </a:r>
            <a:endParaRPr lang="ru-RU" sz="15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" name="Рисунок 91" descr="ÐÐ°ÑÑÐ¸Ð½ÐºÐ¸ Ð¿Ð¾ Ð·Ð°Ð¿ÑÐ¾ÑÑ qr ÐºÐ¾Ð´Ñ Ð°ÑÑÐ°Ð½Ð³ÐµÐ»ÑÑÐº Ð¾ÑÑÐ°Ð½Ð¾Ð²ÐºÐ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7" y="4345594"/>
            <a:ext cx="1614316" cy="1001867"/>
          </a:xfrm>
          <a:prstGeom prst="roundRect">
            <a:avLst>
              <a:gd name="adj" fmla="val 51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3" name="Рисунок 92" descr="ÐÐ°ÑÑÐ¸Ð½ÐºÐ¸ Ð¿Ð¾ Ð·Ð°Ð¿ÑÐ¾ÑÑ ÑÐ¸ÑÑÐ¾Ð²Ð¾Ðµ ÑÐ°Ð±Ð»Ð¾ Ð°ÑÑÐ°Ð½Ð³ÐµÐ»ÑÑÐº Ð¾ÑÑÐ°Ð½Ð¾Ð²ÐºÐ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9" y="5740646"/>
            <a:ext cx="1537309" cy="943068"/>
          </a:xfrm>
          <a:prstGeom prst="roundRect">
            <a:avLst>
              <a:gd name="adj" fmla="val 49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0" name="Прямоугольник 89"/>
          <p:cNvSpPr/>
          <p:nvPr/>
        </p:nvSpPr>
        <p:spPr>
          <a:xfrm>
            <a:off x="554685" y="5406800"/>
            <a:ext cx="246994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нформационные табло 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67538" y="5152826"/>
            <a:ext cx="2107161" cy="58781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3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Будут заключены</a:t>
            </a:r>
          </a:p>
          <a:p>
            <a:pPr algn="l">
              <a:lnSpc>
                <a:spcPts val="13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новые контракты </a:t>
            </a:r>
          </a:p>
          <a:p>
            <a:pPr algn="l">
              <a:lnSpc>
                <a:spcPts val="13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перевозчиками </a:t>
            </a:r>
            <a:endParaRPr lang="ru-RU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Стрелка углом 44"/>
          <p:cNvSpPr/>
          <p:nvPr/>
        </p:nvSpPr>
        <p:spPr>
          <a:xfrm flipV="1">
            <a:off x="534923" y="1553148"/>
            <a:ext cx="1071606" cy="42035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209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81855" y="1788824"/>
            <a:ext cx="2435041" cy="865928"/>
            <a:chOff x="533881" y="1783999"/>
            <a:chExt cx="2309539" cy="865928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18404" y="1794256"/>
              <a:ext cx="2173735" cy="82366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881" y="1783999"/>
              <a:ext cx="2258257" cy="48522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400"/>
                </a:lnSpc>
                <a:spcAft>
                  <a:spcPts val="300"/>
                </a:spcAft>
              </a:pP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Маршрутная сеть </a:t>
              </a:r>
            </a:p>
            <a:p>
              <a:pPr>
                <a:lnSpc>
                  <a:spcPts val="1400"/>
                </a:lnSpc>
              </a:pP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36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маршрутов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H="1">
              <a:off x="722306" y="2166986"/>
              <a:ext cx="78341" cy="284330"/>
            </a:xfrm>
            <a:prstGeom prst="straightConnector1">
              <a:avLst/>
            </a:prstGeom>
            <a:ln w="22225">
              <a:solidFill>
                <a:srgbClr val="456B2B"/>
              </a:solidFill>
              <a:tailEnd type="arrow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85425" y="2203172"/>
              <a:ext cx="2057995" cy="446755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400"/>
                </a:lnSpc>
                <a:spcAft>
                  <a:spcPts val="300"/>
                </a:spcAft>
              </a:pP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маршрута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сравнении </a:t>
              </a:r>
              <a:r>
                <a:rPr lang="en-US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с 2019 годом</a:t>
              </a:r>
              <a:endParaRPr lang="ru-RU" sz="12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3" y="2094604"/>
            <a:ext cx="673542" cy="673540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4209198" y="195843"/>
            <a:ext cx="0" cy="245890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324548" y="467537"/>
            <a:ext cx="2418176" cy="684000"/>
            <a:chOff x="6854356" y="283305"/>
            <a:chExt cx="2561133" cy="684000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873668" y="283305"/>
              <a:ext cx="2528905" cy="684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54356" y="382691"/>
              <a:ext cx="2561133" cy="48522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400"/>
                </a:lnSpc>
                <a:spcAft>
                  <a:spcPts val="300"/>
                </a:spcAft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2020 году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перевезено</a:t>
              </a:r>
            </a:p>
            <a:p>
              <a:pPr>
                <a:lnSpc>
                  <a:spcPts val="1400"/>
                </a:lnSpc>
              </a:pP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ru-RU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33,7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млн. пассажиров </a:t>
              </a:r>
              <a:endPara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0" y="2982238"/>
            <a:ext cx="2960848" cy="42110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Реализуется проект </a:t>
            </a:r>
          </a:p>
          <a:p>
            <a:pPr>
              <a:lnSpc>
                <a:spcPts val="13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«Создание умных остановок»</a:t>
            </a:r>
          </a:p>
        </p:txBody>
      </p:sp>
      <p:sp>
        <p:nvSpPr>
          <p:cNvPr id="74" name="Стрелка углом 73"/>
          <p:cNvSpPr/>
          <p:nvPr/>
        </p:nvSpPr>
        <p:spPr>
          <a:xfrm flipV="1">
            <a:off x="400847" y="3408156"/>
            <a:ext cx="577095" cy="433315"/>
          </a:xfrm>
          <a:prstGeom prst="bentArrow">
            <a:avLst>
              <a:gd name="adj1" fmla="val 25000"/>
              <a:gd name="adj2" fmla="val 21737"/>
              <a:gd name="adj3" fmla="val 25000"/>
              <a:gd name="adj4" fmla="val 13209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8" y="2094604"/>
            <a:ext cx="492810" cy="49281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602781" y="3601253"/>
            <a:ext cx="3057779" cy="915775"/>
            <a:chOff x="2399277" y="4149080"/>
            <a:chExt cx="3366352" cy="100819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14360" y="4149080"/>
              <a:ext cx="3251269" cy="100819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99277" y="4221257"/>
              <a:ext cx="2788883" cy="857123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Функционирует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система электронной оплаты проезда </a:t>
              </a: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 городском пассажирском транспорте</a:t>
              </a:r>
              <a:endParaRPr lang="ru-RU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5" y="4341681"/>
              <a:ext cx="559238" cy="559238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2871677" y="4742037"/>
            <a:ext cx="2788883" cy="66476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Мониторинг движения общественного транспорта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системе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ГЛОНАСС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44" y="5270484"/>
            <a:ext cx="940323" cy="940323"/>
          </a:xfrm>
          <a:prstGeom prst="rect">
            <a:avLst/>
          </a:prstGeom>
        </p:spPr>
      </p:pic>
      <p:pic>
        <p:nvPicPr>
          <p:cNvPr id="47" name="Рисунок 46" descr="\\cfs2\DTS\Антонов Д.М\Петровский парк фото аншлагов\P81217-12410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63" y="5693784"/>
            <a:ext cx="1221984" cy="1018214"/>
          </a:xfrm>
          <a:prstGeom prst="roundRect">
            <a:avLst>
              <a:gd name="adj" fmla="val 54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Рисунок 47" descr="ÐÐ°ÑÑÐ¸Ð½ÐºÐ¸ Ð¿Ð¾ Ð·Ð°Ð¿ÑÐ¾ÑÑ Ð½Ð¾Ð²ÑÐµ Ð°Ð²ÑÐ¾Ð±ÑÑÑ Ð¸Ð· Ð¼Ð¾ÑÐºÐ²Ñ Ð°ÑÑÐ°Ð½Ð³ÐµÐ»ÑÑÐº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63" y="4895124"/>
            <a:ext cx="1898389" cy="1290099"/>
          </a:xfrm>
          <a:prstGeom prst="roundRect">
            <a:avLst>
              <a:gd name="adj" fmla="val 45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C:\Users\VoevodkinaAV\Downloads\dea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23" y="5835820"/>
            <a:ext cx="605846" cy="6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7113240" y="451810"/>
            <a:ext cx="2418176" cy="699727"/>
            <a:chOff x="6854356" y="283305"/>
            <a:chExt cx="2561133" cy="699727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6870469" y="283305"/>
              <a:ext cx="2528905" cy="684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54356" y="353535"/>
              <a:ext cx="2561133" cy="62949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400"/>
                </a:lnSpc>
                <a:spcAft>
                  <a:spcPts val="300"/>
                </a:spcAft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2020 году в лизинг приобретено </a:t>
              </a:r>
              <a:r>
                <a:rPr lang="ru-RU" sz="18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47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автобусов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</a:t>
              </a:r>
              <a:endPara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875767" y="1386857"/>
            <a:ext cx="1423223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Малый класс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единиц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74069" y="1393598"/>
            <a:ext cx="1423223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Средний класс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единиц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05423"/>
              </p:ext>
            </p:extLst>
          </p:nvPr>
        </p:nvGraphicFramePr>
        <p:xfrm>
          <a:off x="3563220" y="4569033"/>
          <a:ext cx="1627279" cy="189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47089" y="76069"/>
            <a:ext cx="4719895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Городское хозяйство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474230" y="928299"/>
            <a:ext cx="0" cy="2564085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61460" y="3578135"/>
            <a:ext cx="9788084" cy="2172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-15554" y="851412"/>
            <a:ext cx="1785167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Уличное освещение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3474230" y="3634632"/>
            <a:ext cx="0" cy="314254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12840" y="3871157"/>
            <a:ext cx="3222985" cy="4939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многоквартирных жилых домов, </a:t>
            </a:r>
            <a:b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которых проведен капитальный ремонт </a:t>
            </a: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 счет  средств фонда  капитального ремонта , ед.</a:t>
            </a:r>
          </a:p>
        </p:txBody>
      </p:sp>
      <p:pic>
        <p:nvPicPr>
          <p:cNvPr id="59" name="Рисунок 5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TextBox 86"/>
          <p:cNvSpPr txBox="1"/>
          <p:nvPr/>
        </p:nvSpPr>
        <p:spPr>
          <a:xfrm>
            <a:off x="-3930" y="3601011"/>
            <a:ext cx="1521320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Теплоснабжение</a:t>
            </a:r>
          </a:p>
        </p:txBody>
      </p:sp>
      <p:sp>
        <p:nvSpPr>
          <p:cNvPr id="95" name="TextBox 100"/>
          <p:cNvSpPr txBox="1"/>
          <p:nvPr/>
        </p:nvSpPr>
        <p:spPr>
          <a:xfrm>
            <a:off x="101355" y="3983519"/>
            <a:ext cx="2594951" cy="6786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эксплуатацию 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котельная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АО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«Архангельская РЭБ Флота»</a:t>
            </a:r>
            <a:endParaRPr lang="ru-RU" sz="1200" b="1" dirty="0" smtClean="0">
              <a:solidFill>
                <a:srgbClr val="30C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6713368" y="3634632"/>
            <a:ext cx="10706" cy="314254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723455" y="3611872"/>
            <a:ext cx="3092859" cy="4323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Территориальные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общественные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объединения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080952" y="4093360"/>
            <a:ext cx="1561634" cy="483249"/>
            <a:chOff x="8030774" y="3902952"/>
            <a:chExt cx="1561634" cy="483249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8073591" y="3902952"/>
              <a:ext cx="1476000" cy="468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30774" y="3929187"/>
              <a:ext cx="1561634" cy="457014"/>
            </a:xfrm>
            <a:prstGeom prst="rect">
              <a:avLst/>
            </a:prstGeom>
            <a:noFill/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Зарегистрировано</a:t>
              </a:r>
              <a:r>
                <a:rPr lang="ru-RU" sz="1400" dirty="0" smtClean="0">
                  <a:solidFill>
                    <a:srgbClr val="3399FF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16</a:t>
              </a:r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ТОС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715938" y="4636975"/>
            <a:ext cx="1916072" cy="72785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Финансирование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ВЦП «Поддержка ТОС»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году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6 028,4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тыс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руб.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42" y="5465370"/>
            <a:ext cx="2448272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Обращение с ТКО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3930" y="1171008"/>
            <a:ext cx="2949698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1 700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светильников заменено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36" y="1436804"/>
            <a:ext cx="3412475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пешеходных переходов дополнительно освещено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233" y="5689952"/>
            <a:ext cx="2030763" cy="4077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Заключено соглашение 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ООО «ЭкоИнтегратор»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3249" y="6043965"/>
            <a:ext cx="2461685" cy="81403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Установлено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2 182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пластиковых  </a:t>
            </a:r>
          </a:p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74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металлических контейнера</a:t>
            </a:r>
          </a:p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бункеров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101356" y="5464400"/>
            <a:ext cx="3307145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00092" y="780308"/>
            <a:ext cx="6021353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 рамках концессионного соглашения ООО «РВК-Центр»: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74875" y="4536510"/>
            <a:ext cx="1401916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652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дома</a:t>
            </a:r>
            <a:r>
              <a:rPr lang="ru-RU" sz="105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5 лет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0092" y="3565190"/>
            <a:ext cx="2498081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Капитальный ремонт домов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8470058" y="5014496"/>
            <a:ext cx="1319167" cy="1548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18676" y="5052875"/>
            <a:ext cx="1421935" cy="90021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2020 году </a:t>
            </a:r>
          </a:p>
          <a:p>
            <a:pPr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реализовано</a:t>
            </a:r>
            <a:r>
              <a:rPr lang="ru-RU" sz="1300" b="0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  <a:endParaRPr lang="en-US" sz="1300" b="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13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социально </a:t>
            </a:r>
            <a:endParaRPr lang="en-US" sz="13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значимых </a:t>
            </a:r>
          </a:p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проектов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27609" y="5923627"/>
            <a:ext cx="1421935" cy="66476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 4 года реализовано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58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проектов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C:\Users\VoevodkinaAV\Downloads\rubbi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5" y="5710237"/>
            <a:ext cx="373781" cy="3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396134" y="1814090"/>
            <a:ext cx="3440832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2,5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 м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участков линий наружного освещения отремонтировано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53754" y="2588682"/>
            <a:ext cx="2066763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монументов и памятников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ВОВ освещено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36771" y="2966299"/>
            <a:ext cx="2056348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24,63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км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электрических сетей отремонтировано собственниками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36" y="2150553"/>
            <a:ext cx="3582812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Выполнены работы по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проектированию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-х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линий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наружного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освещения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664989" y="761492"/>
            <a:ext cx="1790816" cy="432000"/>
            <a:chOff x="1944732" y="926389"/>
            <a:chExt cx="1630730" cy="46800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1975580" y="926389"/>
              <a:ext cx="1599882" cy="468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44732" y="958858"/>
              <a:ext cx="1582460" cy="396000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ru-RU" sz="12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Процент горения светильников 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74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%</a:t>
              </a:r>
            </a:p>
          </p:txBody>
        </p:sp>
        <p:pic>
          <p:nvPicPr>
            <p:cNvPr id="1026" name="Picture 2" descr="C:\Users\VoevodkinaAV\Downloads\street-lam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16" y="943241"/>
              <a:ext cx="391546" cy="39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 descr="В Архангельске улучшена освещенность пешеходных переходов по 29 адресам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" y="2536075"/>
            <a:ext cx="1275247" cy="995235"/>
          </a:xfrm>
          <a:prstGeom prst="roundRect">
            <a:avLst>
              <a:gd name="adj" fmla="val 51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 descr="C:\Users\VoevodkinaAV\Downloads\electric-pole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" y="1816913"/>
            <a:ext cx="376168" cy="3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 descr="C:\Users\tomilovanv\Desktop\091019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02" y="3941166"/>
            <a:ext cx="1057334" cy="690958"/>
          </a:xfrm>
          <a:prstGeom prst="roundRect">
            <a:avLst>
              <a:gd name="adj" fmla="val 59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92728" y="3789040"/>
            <a:ext cx="2556606" cy="26003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Заменено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4,7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км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тепловых сетей</a:t>
            </a:r>
          </a:p>
        </p:txBody>
      </p:sp>
      <p:pic>
        <p:nvPicPr>
          <p:cNvPr id="63" name="Рисунок 6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5" y="4667165"/>
            <a:ext cx="1082721" cy="716234"/>
          </a:xfrm>
          <a:prstGeom prst="roundRect">
            <a:avLst>
              <a:gd name="adj" fmla="val 38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4" name="TextBox 100"/>
          <p:cNvSpPr txBox="1"/>
          <p:nvPr/>
        </p:nvSpPr>
        <p:spPr>
          <a:xfrm>
            <a:off x="1424418" y="4635772"/>
            <a:ext cx="1914452" cy="82634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реконструкция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тепловой сети 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просп. Обводный канал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ул. Воскресенская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ул. Попова</a:t>
            </a:r>
          </a:p>
        </p:txBody>
      </p:sp>
      <p:pic>
        <p:nvPicPr>
          <p:cNvPr id="75" name="Рисунок 7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581" y="4535870"/>
            <a:ext cx="1342739" cy="869562"/>
          </a:xfrm>
          <a:prstGeom prst="roundRect">
            <a:avLst>
              <a:gd name="adj" fmla="val 42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5" name="Рисунок 1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19" y="5536515"/>
            <a:ext cx="1349299" cy="844813"/>
          </a:xfrm>
          <a:prstGeom prst="roundRect">
            <a:avLst>
              <a:gd name="adj" fmla="val 55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16" name="Прямая соединительная линия 115"/>
          <p:cNvCxnSpPr>
            <a:stCxn id="124" idx="1"/>
          </p:cNvCxnSpPr>
          <p:nvPr/>
        </p:nvCxnSpPr>
        <p:spPr>
          <a:xfrm>
            <a:off x="6709286" y="1175064"/>
            <a:ext cx="0" cy="1844675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46238" y="1062188"/>
            <a:ext cx="1118730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09040" y="1287514"/>
            <a:ext cx="3316168" cy="199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аварийных участков канализационных трубопроводов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санации канализационного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Майская горка;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ВНС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ВНС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дюкера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реку Кузнечиха;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водопроводных колонок;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автоматизированных решеток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канализационной насосной станции, ул.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Нагорная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4788" y="1297603"/>
            <a:ext cx="3278772" cy="183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очистной станции № 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внедрением водовоздушной промывки фильтров;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станции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ультрафиолетовой очистки воды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ЦОСВ с лампами среднего давления;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дренажных систем фильтров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переводом на одну загрузку;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контроля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процессами водоподготовки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внедрения автоматизации;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09286" y="1057356"/>
            <a:ext cx="2450651" cy="23541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2021 году планируется:</a:t>
            </a:r>
          </a:p>
        </p:txBody>
      </p:sp>
      <p:pic>
        <p:nvPicPr>
          <p:cNvPr id="2052" name="Picture 4" descr="C:\Users\VoevodkinaAV\Downloads\pipelin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08" y="3068960"/>
            <a:ext cx="433556" cy="4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oevodkinaAV\Downloads\searchi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25" y="6150221"/>
            <a:ext cx="519139" cy="5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Рисунок 125" descr="C:\Users\TemezhnikovaMY\Desktop\ТОСы 2020\Фото\Кузнечевский\29 лесозавод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03" y="5462118"/>
            <a:ext cx="1504370" cy="936104"/>
          </a:xfrm>
          <a:prstGeom prst="roundRect">
            <a:avLst>
              <a:gd name="adj" fmla="val 43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4" name="Picture 6" descr="C:\Users\VoevodkinaAV\Downloads\orchar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3820" y="4044264"/>
            <a:ext cx="510262" cy="5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157204" y="2338643"/>
            <a:ext cx="4690729" cy="504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158815" y="806668"/>
            <a:ext cx="4690729" cy="576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84951" y="5657792"/>
            <a:ext cx="4579970" cy="468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65822312"/>
              </p:ext>
            </p:extLst>
          </p:nvPr>
        </p:nvGraphicFramePr>
        <p:xfrm>
          <a:off x="142201" y="755558"/>
          <a:ext cx="3238929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15801" y="49378"/>
            <a:ext cx="6624736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Формирование комфортной городской среды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8" y="670749"/>
            <a:ext cx="4408114" cy="55300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Объем финансового обеспечения</a:t>
            </a:r>
          </a:p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МП «Формирование современной городской среды» 296,4 млн. руб.:</a:t>
            </a:r>
          </a:p>
        </p:txBody>
      </p:sp>
      <p:pic>
        <p:nvPicPr>
          <p:cNvPr id="36" name="Рисунок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94177" y="2270287"/>
            <a:ext cx="4930831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11" y="832989"/>
            <a:ext cx="454751" cy="414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206" y="5734112"/>
            <a:ext cx="331110" cy="29957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513216" y="4421871"/>
            <a:ext cx="1795886" cy="1210751"/>
            <a:chOff x="4906618" y="2845589"/>
            <a:chExt cx="2110038" cy="1422545"/>
          </a:xfrm>
          <a:effectLst/>
        </p:grpSpPr>
        <p:pic>
          <p:nvPicPr>
            <p:cNvPr id="40" name="Рисунок 39" descr="C:\Users\ZnamenskayaOP\Desktop\мои докумены АА\мои письма\Ольга\2020\Картинки\Партизанская, 28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449" y="2845589"/>
              <a:ext cx="1620000" cy="1080000"/>
            </a:xfrm>
            <a:prstGeom prst="roundRect">
              <a:avLst>
                <a:gd name="adj" fmla="val 583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4906618" y="3891538"/>
              <a:ext cx="2110038" cy="376596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по ул. Партизанская, д. 28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53000" y="1446216"/>
            <a:ext cx="1973285" cy="1455813"/>
            <a:chOff x="4802402" y="4541941"/>
            <a:chExt cx="2318470" cy="1710478"/>
          </a:xfrm>
          <a:effectLst/>
        </p:grpSpPr>
        <p:pic>
          <p:nvPicPr>
            <p:cNvPr id="44" name="Рисунок 43" descr="C:\Users\ZnamenskayaOP\Desktop\мои докумены АА\мои письма\Ольга\2020\Картинки\Набережная ЖД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449" y="4541941"/>
              <a:ext cx="1620000" cy="1080000"/>
            </a:xfrm>
            <a:prstGeom prst="roundRect">
              <a:avLst>
                <a:gd name="adj" fmla="val 583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5" name="TextBox 44"/>
            <p:cNvSpPr txBox="1"/>
            <p:nvPr/>
          </p:nvSpPr>
          <p:spPr>
            <a:xfrm>
              <a:off x="4802402" y="5598119"/>
              <a:ext cx="2318470" cy="654300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по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Набережная Северной </a:t>
              </a: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Двины (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от "Праги" до </a:t>
              </a: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Железнодорожного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моста)</a:t>
              </a:r>
              <a:endPara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137829" y="2959404"/>
            <a:ext cx="1795886" cy="1448923"/>
            <a:chOff x="2868372" y="3807509"/>
            <a:chExt cx="2110038" cy="1702382"/>
          </a:xfrm>
          <a:effectLst/>
        </p:grpSpPr>
        <p:pic>
          <p:nvPicPr>
            <p:cNvPr id="46" name="Рисунок 45" descr="Что делают эти муравьи? Здороваются, собираются драться, задумчиво смотрят вдаль? Пишите ваши варианты в комментариях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391" y="3807509"/>
              <a:ext cx="1620000" cy="1080000"/>
            </a:xfrm>
            <a:prstGeom prst="roundRect">
              <a:avLst>
                <a:gd name="adj" fmla="val 399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TextBox 46"/>
            <p:cNvSpPr txBox="1"/>
            <p:nvPr/>
          </p:nvSpPr>
          <p:spPr>
            <a:xfrm>
              <a:off x="2868372" y="4857952"/>
              <a:ext cx="2110038" cy="651939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Набережная Северной Двины (от ул. Володарского </a:t>
              </a: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до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Морского музея)</a:t>
              </a:r>
              <a:endPara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90227" y="3849591"/>
            <a:ext cx="1795887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Русанова – просп. Ленинградский</a:t>
            </a:r>
            <a:endParaRPr lang="ru-RU" sz="10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900824" y="4441555"/>
            <a:ext cx="1795886" cy="1226877"/>
            <a:chOff x="415992" y="3817285"/>
            <a:chExt cx="2110038" cy="1441493"/>
          </a:xfrm>
          <a:effectLst/>
        </p:grpSpPr>
        <p:pic>
          <p:nvPicPr>
            <p:cNvPr id="50" name="Рисунок 49" descr="C:\Users\ZnamenskayaOP\Desktop\мои докумены АА\мои письма\Ольга\2020\Картинки\Воронина, 32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6" y="3817285"/>
              <a:ext cx="1620000" cy="1080000"/>
            </a:xfrm>
            <a:prstGeom prst="roundRect">
              <a:avLst>
                <a:gd name="adj" fmla="val 491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415992" y="4882182"/>
              <a:ext cx="2110038" cy="376596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ул. Воронина В.И., 32 </a:t>
              </a:r>
              <a:endPara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09184" y="1446216"/>
            <a:ext cx="1795886" cy="1453533"/>
            <a:chOff x="6652197" y="1065853"/>
            <a:chExt cx="2110038" cy="1707797"/>
          </a:xfrm>
          <a:effectLst/>
        </p:grpSpPr>
        <p:pic>
          <p:nvPicPr>
            <p:cNvPr id="52" name="Рисунок 51" descr="C:\Users\ZnamenskayaOP\Desktop\мои докумены АА\мои письма\Ольга\2020\Картинки\Воскресенская-Шабалина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216" y="1065853"/>
              <a:ext cx="1620000" cy="1080000"/>
            </a:xfrm>
            <a:prstGeom prst="roundRect">
              <a:avLst>
                <a:gd name="adj" fmla="val 583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3" name="TextBox 52"/>
            <p:cNvSpPr txBox="1"/>
            <p:nvPr/>
          </p:nvSpPr>
          <p:spPr>
            <a:xfrm>
              <a:off x="6652197" y="2121711"/>
              <a:ext cx="2110038" cy="651939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 границах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домов № 104, 106, 108 по ул. Воскресенской; </a:t>
              </a: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№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32 по ул. Шабалина А.О.</a:t>
              </a:r>
              <a:endPara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197674" y="1429880"/>
            <a:ext cx="1795886" cy="1491650"/>
            <a:chOff x="7307975" y="3470962"/>
            <a:chExt cx="2110038" cy="1752583"/>
          </a:xfrm>
          <a:effectLst/>
        </p:grpSpPr>
        <p:pic>
          <p:nvPicPr>
            <p:cNvPr id="54" name="Рисунок 53" descr="C:\Users\ZnamenskayaOP\Desktop\мои докумены АА\мои письма\Ольга\2020\Картинки\Морской пехоты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79" y="3470962"/>
              <a:ext cx="1620000" cy="1080000"/>
            </a:xfrm>
            <a:prstGeom prst="roundRect">
              <a:avLst>
                <a:gd name="adj" fmla="val 583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7307975" y="4541941"/>
              <a:ext cx="2110038" cy="681604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сквер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имени 12-ой </a:t>
              </a: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бригады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Морской пехоты, в районе </a:t>
              </a: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КЦ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"Маймакса"</a:t>
              </a:r>
              <a:endPara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25008" y="2950398"/>
            <a:ext cx="1795886" cy="1354019"/>
            <a:chOff x="7284360" y="5455465"/>
            <a:chExt cx="2110038" cy="1590875"/>
          </a:xfrm>
          <a:effectLst/>
        </p:grpSpPr>
        <p:pic>
          <p:nvPicPr>
            <p:cNvPr id="56" name="Рисунок 55" descr="C:\Users\ZnamenskayaOP\Desktop\мои докумены АА\мои письма\Ольга\2020\Картинки\Дачная-Воронина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867" y="5455465"/>
              <a:ext cx="1620000" cy="1080000"/>
            </a:xfrm>
            <a:prstGeom prst="roundRect">
              <a:avLst>
                <a:gd name="adj" fmla="val 358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7284360" y="6535465"/>
              <a:ext cx="2110038" cy="510875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0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Общественная территория </a:t>
              </a: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ул. Дачной, 38, 40 – ул. Воронина В.И., 53, 55 </a:t>
              </a:r>
              <a:endPara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5097017" y="663203"/>
            <a:ext cx="8674" cy="615017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81" descr="C:\Users\ZnamenskayaOP\Desktop\мои докумены АА\мои письма\Ольга\2020\Картинки\Тимме, Воскресенская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15" y="6226410"/>
            <a:ext cx="880449" cy="586966"/>
          </a:xfrm>
          <a:prstGeom prst="roundRect">
            <a:avLst>
              <a:gd name="adj" fmla="val 45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5" name="Рисунок 84" descr="C:\Users\ZnamenskayaOP\Desktop\мои докумены АА\мои письма\Ольга\2020\Картинки\Папанина, 11, корп. 1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55" y="6216355"/>
            <a:ext cx="880449" cy="586966"/>
          </a:xfrm>
          <a:prstGeom prst="roundRect">
            <a:avLst>
              <a:gd name="adj" fmla="val 45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6" name="Рисунок 85" descr="C:\Users\ZnamenskayaOP\Desktop\мои докумены АА\мои письма\Ольга\2020\Картинки\Павла Усова, 19, корп. 1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37" y="6198523"/>
            <a:ext cx="880449" cy="586966"/>
          </a:xfrm>
          <a:prstGeom prst="roundRect">
            <a:avLst>
              <a:gd name="adj" fmla="val 65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7" name="Рисунок 86" descr="C:\Users\ZnamenskayaOP\Desktop\мои докумены АА\мои письма\Ольга\2020\Картинки\Полярная, 17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82" y="6198525"/>
            <a:ext cx="880446" cy="586964"/>
          </a:xfrm>
          <a:prstGeom prst="roundRect">
            <a:avLst>
              <a:gd name="adj" fmla="val 55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3" name="Рисунок 112" descr="C:\Users\ZnamenskayaOP\Desktop\мои докумены АА\мои письма\Ольга\2020\Картинки\Гагарина, 4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99" y="6162859"/>
            <a:ext cx="933945" cy="622630"/>
          </a:xfrm>
          <a:prstGeom prst="roundRect">
            <a:avLst>
              <a:gd name="adj" fmla="val 34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5216939" y="803546"/>
            <a:ext cx="4308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2020</a:t>
            </a:r>
            <a:r>
              <a:rPr lang="ru-RU" sz="1200" dirty="0">
                <a:latin typeface="Times New Roman" panose="02020603050405020304" pitchFamily="18" charset="0"/>
              </a:rPr>
              <a:t> году завершены работы по благоустройству </a:t>
            </a:r>
            <a:endParaRPr lang="ru-RU" sz="12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общественных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территорий</a:t>
            </a:r>
            <a:r>
              <a:rPr lang="ru-RU" sz="1200" dirty="0">
                <a:latin typeface="Times New Roman" panose="02020603050405020304" pitchFamily="18" charset="0"/>
              </a:rPr>
              <a:t>, </a:t>
            </a:r>
            <a:endParaRPr lang="ru-RU" sz="12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200" dirty="0">
                <a:latin typeface="Times New Roman" panose="02020603050405020304" pitchFamily="18" charset="0"/>
              </a:rPr>
              <a:t>будет завершена в 2021 году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22333" y="5700090"/>
            <a:ext cx="4953000" cy="412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В 2020 году завершены работы по благоустройству 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дворовых территорий </a:t>
            </a:r>
            <a:r>
              <a:rPr lang="ru-RU" sz="1200" dirty="0">
                <a:latin typeface="Times New Roman" panose="02020603050405020304" pitchFamily="18" charset="0"/>
              </a:rPr>
              <a:t>многоквартирных жилых домов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-15056" y="2354478"/>
            <a:ext cx="5040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2021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</a:rPr>
              <a:t>году</a:t>
            </a:r>
            <a:r>
              <a:rPr lang="ru-RU" sz="1400" dirty="0" smtClean="0">
                <a:latin typeface="Times New Roman" panose="02020603050405020304" pitchFamily="18" charset="0"/>
              </a:rPr>
              <a:t> планируется благоустроить </a:t>
            </a:r>
            <a:br>
              <a:rPr lang="ru-RU" sz="1400" dirty="0" smtClean="0"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общественных территорий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дворовых территорий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15552" y="4078587"/>
            <a:ext cx="1807378" cy="35852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Химиков</a:t>
            </a:r>
          </a:p>
        </p:txBody>
      </p:sp>
      <p:pic>
        <p:nvPicPr>
          <p:cNvPr id="72" name="Picture 2" descr="https://www.arhcity.ru/data/2668/4-6%20Chimikov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" y="3043828"/>
            <a:ext cx="1577433" cy="10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208584" y="4055838"/>
            <a:ext cx="2595177" cy="4939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Парк у бывшего здания 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МКОУ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СОСШ № 41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пр. Никольскому, д. 24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52800" y="4078587"/>
            <a:ext cx="2110038" cy="35852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Ломоносовского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ДК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-264558" y="5651434"/>
            <a:ext cx="2282417" cy="4939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Сквер в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районе</a:t>
            </a:r>
            <a:b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Архангельского городского культурного центра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08584" y="5630625"/>
            <a:ext cx="2638597" cy="6293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Прогулочная зона 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районе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здания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№ 8 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ул. 23 Гвардейской 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дивизии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845508" y="5636927"/>
            <a:ext cx="2648744" cy="4939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вдоль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дома </a:t>
            </a:r>
            <a:endParaRPr lang="ru-RU" sz="11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№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6 по ул. Воскресенской</a:t>
            </a:r>
            <a:endParaRPr lang="ru-RU" sz="10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0" name="Picture 4" descr="https://www.arhcity.ru/data/2668/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3043827"/>
            <a:ext cx="1561052" cy="10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https://www.arhcity.ru/data/2668/Nikitova%20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27" y="3009189"/>
            <a:ext cx="1683781" cy="10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https://www.arhcity.ru/data/2668/AGKC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4" y="4691409"/>
            <a:ext cx="1508750" cy="9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https://www.arhcity.ru/data/2668/23%20G%20Divizii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6" y="4619299"/>
            <a:ext cx="1547292" cy="10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2" descr="https://www.arhcity.ru/data/2668/Voskresenskaya%20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73" y="4549786"/>
            <a:ext cx="1544535" cy="11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oevodkinaAV\Downloads\hous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37" y="1330989"/>
            <a:ext cx="604900" cy="6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oevodkinaAV\Downloads\20210409_142723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30" y="2950398"/>
            <a:ext cx="1286464" cy="904770"/>
          </a:xfrm>
          <a:prstGeom prst="roundRect">
            <a:avLst>
              <a:gd name="adj" fmla="val 40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9" name="Picture 2" descr="C:\Users\VoevodkinaAV\Downloads\Жилье_среда_лого_цвет_на_бел_лев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99" y="-182581"/>
            <a:ext cx="1091301" cy="10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8"/>
          <a:stretch/>
        </p:blipFill>
        <p:spPr>
          <a:xfrm>
            <a:off x="5522880" y="4319438"/>
            <a:ext cx="4039419" cy="2351907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293009" y="3861048"/>
            <a:ext cx="1093237" cy="576064"/>
            <a:chOff x="1803661" y="3766377"/>
            <a:chExt cx="1093237" cy="576064"/>
          </a:xfrm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>
              <a:off x="1803661" y="3770404"/>
              <a:ext cx="1080000" cy="288000"/>
            </a:xfrm>
            <a:prstGeom prst="round2SameRect">
              <a:avLst/>
            </a:prstGeom>
            <a:solidFill>
              <a:schemeClr val="accent3">
                <a:lumMod val="20000"/>
                <a:lumOff val="8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816898" y="3766377"/>
              <a:ext cx="1080000" cy="576064"/>
            </a:xfrm>
            <a:prstGeom prst="roundRect">
              <a:avLst>
                <a:gd name="adj" fmla="val 5093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34436" y="3848690"/>
            <a:ext cx="1152128" cy="588422"/>
            <a:chOff x="5313040" y="3704674"/>
            <a:chExt cx="1152128" cy="588422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5324243" y="3704674"/>
              <a:ext cx="1080000" cy="576064"/>
            </a:xfrm>
            <a:prstGeom prst="roundRect">
              <a:avLst>
                <a:gd name="adj" fmla="val 6746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с двумя скругленными соседними углами 51"/>
            <p:cNvSpPr/>
            <p:nvPr/>
          </p:nvSpPr>
          <p:spPr>
            <a:xfrm>
              <a:off x="5313040" y="3717342"/>
              <a:ext cx="1080000" cy="310364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13922" y="3723172"/>
              <a:ext cx="920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+ 2 104,7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529783" y="3985319"/>
              <a:ext cx="935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+ 20,7%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5" name="Прямая соединительная линия 114"/>
          <p:cNvCxnSpPr>
            <a:stCxn id="100" idx="2"/>
          </p:cNvCxnSpPr>
          <p:nvPr/>
        </p:nvCxnSpPr>
        <p:spPr>
          <a:xfrm>
            <a:off x="2189016" y="1615284"/>
            <a:ext cx="597148" cy="1419127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537031" y="3397881"/>
            <a:ext cx="615071" cy="123802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540896" y="2492968"/>
            <a:ext cx="741212" cy="792016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716027" y="1808205"/>
            <a:ext cx="454433" cy="1260755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78" idx="4"/>
          </p:cNvCxnSpPr>
          <p:nvPr/>
        </p:nvCxnSpPr>
        <p:spPr>
          <a:xfrm flipV="1">
            <a:off x="4946404" y="1916832"/>
            <a:ext cx="462455" cy="1050090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85" idx="3"/>
          </p:cNvCxnSpPr>
          <p:nvPr/>
        </p:nvCxnSpPr>
        <p:spPr>
          <a:xfrm flipV="1">
            <a:off x="5245639" y="3046071"/>
            <a:ext cx="294430" cy="351810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6" name="Схема 155"/>
          <p:cNvGraphicFramePr/>
          <p:nvPr>
            <p:extLst>
              <p:ext uri="{D42A27DB-BD31-4B8C-83A1-F6EECF244321}">
                <p14:modId xmlns:p14="http://schemas.microsoft.com/office/powerpoint/2010/main" val="78359567"/>
              </p:ext>
            </p:extLst>
          </p:nvPr>
        </p:nvGraphicFramePr>
        <p:xfrm>
          <a:off x="1129980" y="2060848"/>
          <a:ext cx="52871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Заголовок 1"/>
          <p:cNvSpPr txBox="1">
            <a:spLocks/>
          </p:cNvSpPr>
          <p:nvPr/>
        </p:nvSpPr>
        <p:spPr>
          <a:xfrm>
            <a:off x="580498" y="76069"/>
            <a:ext cx="8188926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Бюджет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2379912" y="3281836"/>
            <a:ext cx="12703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1290" y="3555719"/>
            <a:ext cx="106817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12 411,8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84493" y="3860380"/>
            <a:ext cx="8018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75609" y="949202"/>
            <a:ext cx="2078839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хозяйство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25516" y="902858"/>
            <a:ext cx="1902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сфера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31432" y="2283207"/>
            <a:ext cx="173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147676" y="1182738"/>
            <a:ext cx="1494800" cy="648000"/>
            <a:chOff x="57793" y="3546145"/>
            <a:chExt cx="1494800" cy="648000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581635" y="3586362"/>
              <a:ext cx="825899" cy="576064"/>
              <a:chOff x="581635" y="3429000"/>
              <a:chExt cx="825899" cy="576064"/>
            </a:xfrm>
          </p:grpSpPr>
          <p:sp>
            <p:nvSpPr>
              <p:cNvPr id="74" name="Прямоугольник с двумя скругленными соседними углами 73"/>
              <p:cNvSpPr/>
              <p:nvPr/>
            </p:nvSpPr>
            <p:spPr>
              <a:xfrm>
                <a:off x="581635" y="3429000"/>
                <a:ext cx="825897" cy="31036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585876" y="3429000"/>
                <a:ext cx="821658" cy="576064"/>
              </a:xfrm>
              <a:prstGeom prst="roundRect">
                <a:avLst>
                  <a:gd name="adj" fmla="val 10053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15264" y="3612033"/>
              <a:ext cx="82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2 961,3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7793" y="3546145"/>
              <a:ext cx="648000" cy="64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9708" y="3854649"/>
              <a:ext cx="92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+ 32,4%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084859" y="1268832"/>
            <a:ext cx="1481721" cy="648000"/>
            <a:chOff x="1863333" y="3572726"/>
            <a:chExt cx="1481721" cy="64800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2301354" y="3618081"/>
              <a:ext cx="871774" cy="576064"/>
              <a:chOff x="585876" y="3429000"/>
              <a:chExt cx="871774" cy="576064"/>
            </a:xfrm>
          </p:grpSpPr>
          <p:sp>
            <p:nvSpPr>
              <p:cNvPr id="81" name="Прямоугольник с двумя скругленными соседними углами 80"/>
              <p:cNvSpPr/>
              <p:nvPr/>
            </p:nvSpPr>
            <p:spPr>
              <a:xfrm>
                <a:off x="631753" y="3432168"/>
                <a:ext cx="825897" cy="31036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585876" y="3429000"/>
                <a:ext cx="864000" cy="576064"/>
              </a:xfrm>
              <a:prstGeom prst="roundRect">
                <a:avLst>
                  <a:gd name="adj" fmla="val 10053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8" name="Овал 77"/>
            <p:cNvSpPr/>
            <p:nvPr/>
          </p:nvSpPr>
          <p:spPr>
            <a:xfrm>
              <a:off x="1863333" y="3572726"/>
              <a:ext cx="648000" cy="64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72177" y="3623836"/>
              <a:ext cx="723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8 260,6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15581" y="3910950"/>
              <a:ext cx="929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+ 19,3%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445172" y="2492968"/>
            <a:ext cx="1551638" cy="648000"/>
            <a:chOff x="1635433" y="5917044"/>
            <a:chExt cx="1551638" cy="64800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102624" y="5953012"/>
              <a:ext cx="864000" cy="576064"/>
              <a:chOff x="585876" y="3429000"/>
              <a:chExt cx="864000" cy="576064"/>
            </a:xfrm>
          </p:grpSpPr>
          <p:sp>
            <p:nvSpPr>
              <p:cNvPr id="88" name="Прямоугольник с двумя скругленными соседними углами 87"/>
              <p:cNvSpPr/>
              <p:nvPr/>
            </p:nvSpPr>
            <p:spPr>
              <a:xfrm>
                <a:off x="623979" y="3432775"/>
                <a:ext cx="825897" cy="31036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585876" y="3429000"/>
                <a:ext cx="864000" cy="576064"/>
              </a:xfrm>
              <a:prstGeom prst="roundRect">
                <a:avLst>
                  <a:gd name="adj" fmla="val 10053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1635433" y="5917044"/>
              <a:ext cx="648000" cy="64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45680" y="5988144"/>
              <a:ext cx="848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1 046,1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36420" y="6237110"/>
              <a:ext cx="950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3,9%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499208" y="813959"/>
            <a:ext cx="1214948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5895" y="1717213"/>
            <a:ext cx="1424942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8464" y="2676456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1273996" y="1013921"/>
            <a:ext cx="1408258" cy="648000"/>
            <a:chOff x="2418817" y="754510"/>
            <a:chExt cx="1408258" cy="648000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2901837" y="779873"/>
              <a:ext cx="864000" cy="576000"/>
              <a:chOff x="585875" y="3343598"/>
              <a:chExt cx="993889" cy="788373"/>
            </a:xfrm>
          </p:grpSpPr>
          <p:sp>
            <p:nvSpPr>
              <p:cNvPr id="99" name="Прямоугольник с двумя скругленными соседними углами 98"/>
              <p:cNvSpPr/>
              <p:nvPr/>
            </p:nvSpPr>
            <p:spPr>
              <a:xfrm>
                <a:off x="624570" y="3358157"/>
                <a:ext cx="952477" cy="394187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585875" y="3343598"/>
                <a:ext cx="993889" cy="788373"/>
              </a:xfrm>
              <a:prstGeom prst="roundRect">
                <a:avLst>
                  <a:gd name="adj" fmla="val 5091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066889" y="1036616"/>
              <a:ext cx="760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+ 7,7%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2418817" y="754510"/>
              <a:ext cx="648000" cy="64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93876" y="1916904"/>
            <a:ext cx="1440160" cy="648000"/>
            <a:chOff x="2418817" y="754510"/>
            <a:chExt cx="1440160" cy="64800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2901837" y="779873"/>
              <a:ext cx="864000" cy="576000"/>
              <a:chOff x="585875" y="3343598"/>
              <a:chExt cx="993889" cy="788373"/>
            </a:xfrm>
          </p:grpSpPr>
          <p:sp>
            <p:nvSpPr>
              <p:cNvPr id="106" name="Прямоугольник с двумя скругленными соседними углами 105"/>
              <p:cNvSpPr/>
              <p:nvPr/>
            </p:nvSpPr>
            <p:spPr>
              <a:xfrm>
                <a:off x="624570" y="3358157"/>
                <a:ext cx="952477" cy="394187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Скругленный прямоугольник 106"/>
              <p:cNvSpPr/>
              <p:nvPr/>
            </p:nvSpPr>
            <p:spPr>
              <a:xfrm>
                <a:off x="585875" y="3343598"/>
                <a:ext cx="993889" cy="788373"/>
              </a:xfrm>
              <a:prstGeom prst="roundRect">
                <a:avLst>
                  <a:gd name="adj" fmla="val 5091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3020125" y="1053738"/>
              <a:ext cx="838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32,1%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2418817" y="754510"/>
              <a:ext cx="648000" cy="64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06551" y="3040566"/>
            <a:ext cx="1515348" cy="648000"/>
            <a:chOff x="2418817" y="754510"/>
            <a:chExt cx="1515348" cy="648000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901837" y="779873"/>
              <a:ext cx="864000" cy="576000"/>
              <a:chOff x="585875" y="3343598"/>
              <a:chExt cx="993889" cy="788373"/>
            </a:xfrm>
          </p:grpSpPr>
          <p:sp>
            <p:nvSpPr>
              <p:cNvPr id="113" name="Прямоугольник с двумя скругленными соседними углами 112"/>
              <p:cNvSpPr/>
              <p:nvPr/>
            </p:nvSpPr>
            <p:spPr>
              <a:xfrm>
                <a:off x="624570" y="3358157"/>
                <a:ext cx="952477" cy="394187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585875" y="3343598"/>
                <a:ext cx="993889" cy="788373"/>
              </a:xfrm>
              <a:prstGeom prst="roundRect">
                <a:avLst>
                  <a:gd name="adj" fmla="val 3438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2995809" y="1061713"/>
              <a:ext cx="938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+ 39,7%</a:t>
              </a:r>
              <a:endParaRPr lang="ru-RU" sz="1400" b="1" dirty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2418817" y="754510"/>
              <a:ext cx="648000" cy="64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960064" y="4516281"/>
            <a:ext cx="16352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24726" y="4757082"/>
            <a:ext cx="76174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143,8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55974" y="5039598"/>
            <a:ext cx="8018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273996" y="3863966"/>
            <a:ext cx="97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+ 1 910,1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73996" y="4099735"/>
            <a:ext cx="94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+ 18,2 %</a:t>
            </a:r>
            <a:endParaRPr lang="ru-RU" sz="1400" b="1" dirty="0">
              <a:solidFill>
                <a:srgbClr val="00B6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7204" y="5108609"/>
            <a:ext cx="2490190" cy="840671"/>
            <a:chOff x="7102175" y="955192"/>
            <a:chExt cx="2714155" cy="840671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7102175" y="958543"/>
              <a:ext cx="2714155" cy="828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138518" y="955192"/>
              <a:ext cx="2607403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долг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44862" y="1264654"/>
              <a:ext cx="2501266" cy="531209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1 499,0 </a:t>
              </a:r>
              <a:r>
                <a:rPr lang="ru-RU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1" name="Прямая соединительная линия 140"/>
          <p:cNvCxnSpPr/>
          <p:nvPr/>
        </p:nvCxnSpPr>
        <p:spPr>
          <a:xfrm>
            <a:off x="6921397" y="657056"/>
            <a:ext cx="3417" cy="378005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-85109" y="6106601"/>
            <a:ext cx="5218496" cy="530880"/>
          </a:xfrm>
          <a:prstGeom prst="rect">
            <a:avLst/>
          </a:prstGeom>
          <a:ln>
            <a:noFill/>
          </a:ln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Впервые бюджет города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млрд. руб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924814" y="739055"/>
            <a:ext cx="2981186" cy="12605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откорректированной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пандемии программы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устойчивости городского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2018-2020 годы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38292" y="3298627"/>
            <a:ext cx="13776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170460" y="3873979"/>
            <a:ext cx="8018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030198" y="3590018"/>
            <a:ext cx="108234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12 268,0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VoevodkinaAV\Downloads\accounti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63" y="1156556"/>
            <a:ext cx="367600" cy="3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oevodkinaAV\Downloads\abac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8" y="2056516"/>
            <a:ext cx="389696" cy="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oevodkinaAV\Downloads\transfer (1) 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6" y="3055919"/>
            <a:ext cx="491810" cy="5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1890107" y="1051153"/>
            <a:ext cx="82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4 492,1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07670" y="1940978"/>
            <a:ext cx="62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723,1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19667" y="3068960"/>
            <a:ext cx="82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7 203,4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1" y="1290175"/>
            <a:ext cx="416326" cy="416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48" y="1367335"/>
            <a:ext cx="433044" cy="433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87" y="2595262"/>
            <a:ext cx="445371" cy="4453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41175" y="2308993"/>
            <a:ext cx="2575706" cy="864918"/>
            <a:chOff x="7141175" y="2085808"/>
            <a:chExt cx="2575706" cy="864918"/>
          </a:xfrm>
        </p:grpSpPr>
        <p:sp>
          <p:nvSpPr>
            <p:cNvPr id="185" name="Скругленный прямоугольник 184"/>
            <p:cNvSpPr/>
            <p:nvPr/>
          </p:nvSpPr>
          <p:spPr>
            <a:xfrm>
              <a:off x="7141175" y="2095014"/>
              <a:ext cx="2564353" cy="792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148657" y="2085808"/>
              <a:ext cx="2568224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Бюджетный эффект 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за годы реализации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&gt;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412,0</a:t>
              </a: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  <a:endPara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6" name="Стрелка вправо 185"/>
          <p:cNvSpPr/>
          <p:nvPr/>
        </p:nvSpPr>
        <p:spPr>
          <a:xfrm rot="5400000">
            <a:off x="8176691" y="3226135"/>
            <a:ext cx="283895" cy="185450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TextBox 186"/>
          <p:cNvSpPr txBox="1"/>
          <p:nvPr/>
        </p:nvSpPr>
        <p:spPr>
          <a:xfrm>
            <a:off x="6937389" y="3426501"/>
            <a:ext cx="2948094" cy="86659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устойчивости городского бюджета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Стрелка вправо 187"/>
          <p:cNvSpPr/>
          <p:nvPr/>
        </p:nvSpPr>
        <p:spPr>
          <a:xfrm rot="5400000">
            <a:off x="8175274" y="2017304"/>
            <a:ext cx="283895" cy="185450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9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7914437" y="4941336"/>
            <a:ext cx="1858331" cy="1512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51942" y="980728"/>
            <a:ext cx="3149330" cy="1008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0512" y="116632"/>
            <a:ext cx="3139067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Работа с гражданами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88" y="3976825"/>
            <a:ext cx="3787684" cy="432392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территории МО «Город Архангельск» действуют: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319" y="4651735"/>
            <a:ext cx="3154864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Общественный совет </a:t>
            </a:r>
          </a:p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при Главе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образования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Город Архангельск»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505" y="5533440"/>
            <a:ext cx="3024336" cy="94945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8 общественных советов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Администрациях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т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ерриториальных округов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«Город Архангельск»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160912" y="664439"/>
            <a:ext cx="0" cy="5971616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14692" y="3181257"/>
            <a:ext cx="4190236" cy="795568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году: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личных приемах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принято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272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гражданина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endParaRPr lang="ru-RU" sz="1400" dirty="0">
              <a:solidFill>
                <a:srgbClr val="09AD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4251942" y="1007850"/>
            <a:ext cx="3221338" cy="887901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 предоставлялись:</a:t>
            </a:r>
          </a:p>
          <a:p>
            <a:pPr algn="l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видов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муниципальных услуг</a:t>
            </a:r>
          </a:p>
          <a:p>
            <a:pPr algn="l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вида 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осударственных услуг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26691" y="4428480"/>
            <a:ext cx="376850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2020 году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гражданами подано: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60912" y="4828332"/>
            <a:ext cx="851515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463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2999" y="4901446"/>
            <a:ext cx="3114143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зачисление детей в детские сады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92990" y="5278717"/>
            <a:ext cx="846707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1 482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2999" y="5372754"/>
            <a:ext cx="2988467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ризнание граждан малоимущими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160912" y="5729102"/>
            <a:ext cx="851516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760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53000" y="5802216"/>
            <a:ext cx="298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ерепланировка жилых помещений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60912" y="6179489"/>
            <a:ext cx="851516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1 750</a:t>
            </a:r>
          </a:p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52999" y="6252603"/>
            <a:ext cx="2988467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раво производства земляных работ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804299"/>
            <a:ext cx="3062227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обращений граждан, ед.</a:t>
            </a:r>
          </a:p>
        </p:txBody>
      </p:sp>
      <p:graphicFrame>
        <p:nvGraphicFramePr>
          <p:cNvPr id="5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60204"/>
              </p:ext>
            </p:extLst>
          </p:nvPr>
        </p:nvGraphicFramePr>
        <p:xfrm>
          <a:off x="61144" y="1268760"/>
          <a:ext cx="2576736" cy="18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2553713" y="2060960"/>
            <a:ext cx="1391175" cy="1008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3713" y="2107528"/>
            <a:ext cx="1391176" cy="94945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электронном 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виде поступило 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&gt; 4000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обращении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раждан 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14692" y="3789040"/>
            <a:ext cx="3935354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088904" y="2273430"/>
            <a:ext cx="2659528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предоставленных муниципальных услуг, ед.</a:t>
            </a:r>
          </a:p>
        </p:txBody>
      </p:sp>
      <p:graphicFrame>
        <p:nvGraphicFramePr>
          <p:cNvPr id="7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583996"/>
              </p:ext>
            </p:extLst>
          </p:nvPr>
        </p:nvGraphicFramePr>
        <p:xfrm>
          <a:off x="4251942" y="2513912"/>
          <a:ext cx="2592288" cy="184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113240" y="2273430"/>
            <a:ext cx="2659528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предоставленных государственных услуг, ед.</a:t>
            </a:r>
          </a:p>
        </p:txBody>
      </p:sp>
      <p:graphicFrame>
        <p:nvGraphicFramePr>
          <p:cNvPr id="7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863800"/>
              </p:ext>
            </p:extLst>
          </p:nvPr>
        </p:nvGraphicFramePr>
        <p:xfrm>
          <a:off x="7176497" y="2361793"/>
          <a:ext cx="2664296" cy="200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5" name="Прямоугольник 84"/>
          <p:cNvSpPr/>
          <p:nvPr/>
        </p:nvSpPr>
        <p:spPr>
          <a:xfrm>
            <a:off x="7914436" y="4958568"/>
            <a:ext cx="2011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3 551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заявлений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</a:rPr>
              <a:t>одано на 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предоставление муниципальных услуг </a:t>
            </a:r>
            <a:br>
              <a:rPr lang="ru-RU" sz="1400" dirty="0" smtClean="0">
                <a:latin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</a:rPr>
              <a:t>в электронном виде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2" descr="C:\Users\VoevodkinaAV\Downloads\population-syste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08" y="1192213"/>
            <a:ext cx="652783" cy="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oevodkinaAV\Downloads\call-center-ag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50" y="2333199"/>
            <a:ext cx="468090" cy="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VoevodkinaAV\Downloads\counsel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191" y="5074361"/>
            <a:ext cx="618388" cy="6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1864" b="16002"/>
          <a:stretch/>
        </p:blipFill>
        <p:spPr bwMode="auto">
          <a:xfrm>
            <a:off x="7500172" y="782079"/>
            <a:ext cx="2272596" cy="130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VoevodkinaAV\Downloads\cultur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72" y="4400182"/>
            <a:ext cx="856300" cy="8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2743085" y="5726846"/>
            <a:ext cx="1311047" cy="720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43085" y="5756892"/>
            <a:ext cx="1296144" cy="67861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2020 году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проведено 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заседания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4" y="4725156"/>
            <a:ext cx="3101349" cy="20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3" y="2394360"/>
            <a:ext cx="3125932" cy="2232808"/>
          </a:xfrm>
          <a:prstGeom prst="rect">
            <a:avLst/>
          </a:prstGeom>
        </p:spPr>
      </p:pic>
      <p:graphicFrame>
        <p:nvGraphicFramePr>
          <p:cNvPr id="4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952417"/>
              </p:ext>
            </p:extLst>
          </p:nvPr>
        </p:nvGraphicFramePr>
        <p:xfrm>
          <a:off x="3468532" y="2119814"/>
          <a:ext cx="3394226" cy="254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321498"/>
              </p:ext>
            </p:extLst>
          </p:nvPr>
        </p:nvGraphicFramePr>
        <p:xfrm>
          <a:off x="561227" y="4556038"/>
          <a:ext cx="2869350" cy="23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86452"/>
              </p:ext>
            </p:extLst>
          </p:nvPr>
        </p:nvGraphicFramePr>
        <p:xfrm>
          <a:off x="7104210" y="1966627"/>
          <a:ext cx="3455388" cy="263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251" y="73295"/>
            <a:ext cx="9265772" cy="616627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Общая характеристика социально-экономического положения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99529" y="2125805"/>
            <a:ext cx="3142131" cy="5124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заработная плата, тыс. руб.</a:t>
            </a:r>
          </a:p>
          <a:p>
            <a:pPr>
              <a:lnSpc>
                <a:spcPct val="80000"/>
              </a:lnSpc>
            </a:pPr>
            <a:r>
              <a:rPr lang="ru-RU" sz="105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(по крупным и средним предприятиям)</a:t>
            </a:r>
            <a:endParaRPr lang="ru-RU" sz="105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TextBox 96"/>
          <p:cNvSpPr txBox="1"/>
          <p:nvPr/>
        </p:nvSpPr>
        <p:spPr>
          <a:xfrm>
            <a:off x="90364" y="4615279"/>
            <a:ext cx="3343525" cy="2538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Оборот розничной торговли, млн. 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42656" y="771234"/>
            <a:ext cx="6289999" cy="1296000"/>
            <a:chOff x="3436868" y="836433"/>
            <a:chExt cx="6289999" cy="75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3436868" y="836433"/>
              <a:ext cx="6289999" cy="756000"/>
            </a:xfrm>
            <a:prstGeom prst="roundRect">
              <a:avLst>
                <a:gd name="adj" fmla="val 3796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endParaRPr lang="ru-RU" sz="1600" dirty="0" smtClean="0">
                <a:latin typeface="Times New Roman" panose="02020603050405020304" pitchFamily="18" charset="0"/>
              </a:endParaRPr>
            </a:p>
            <a:p>
              <a:endParaRPr lang="ru-RU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43576" y="937509"/>
              <a:ext cx="4523579" cy="553849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По состоянию на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01.01.2021 </a:t>
              </a:r>
              <a:r>
                <a:rPr lang="ru-RU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на территории города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Архангельска зарегистрировано</a:t>
              </a:r>
              <a:r>
                <a:rPr lang="ru-RU" sz="135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35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10 077</a:t>
              </a:r>
              <a:r>
                <a:rPr lang="ru-RU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sz="18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организаций </a:t>
              </a:r>
              <a:r>
                <a:rPr lang="ru-RU" sz="18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(без учета СМСП)</a:t>
              </a:r>
              <a:endParaRPr lang="ru-RU" sz="1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680182" y="2151510"/>
            <a:ext cx="3177434" cy="517921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выполненных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 организациями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млн. руб.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90364" y="771235"/>
            <a:ext cx="3278460" cy="1296000"/>
          </a:xfrm>
          <a:prstGeom prst="roundRect">
            <a:avLst>
              <a:gd name="adj" fmla="val 3796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Численность населения Архангельска на 01.01.2021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352,1</a:t>
            </a:r>
            <a:r>
              <a:rPr lang="ru-RU" dirty="0" smtClean="0">
                <a:solidFill>
                  <a:srgbClr val="09ADFF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тыс. чел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4602" y="2165316"/>
            <a:ext cx="1116000" cy="1025631"/>
            <a:chOff x="56456" y="2179860"/>
            <a:chExt cx="1116000" cy="1025631"/>
          </a:xfrm>
        </p:grpSpPr>
        <p:sp>
          <p:nvSpPr>
            <p:cNvPr id="200" name="Скругленный прямоугольник 199"/>
            <p:cNvSpPr/>
            <p:nvPr/>
          </p:nvSpPr>
          <p:spPr>
            <a:xfrm>
              <a:off x="71759" y="2185870"/>
              <a:ext cx="1064817" cy="1008000"/>
            </a:xfrm>
            <a:prstGeom prst="roundRect">
              <a:avLst>
                <a:gd name="adj" fmla="val 3928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456" y="2179860"/>
              <a:ext cx="1116000" cy="1025631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4,1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%</a:t>
              </a:r>
              <a:endParaRPr lang="ru-RU" sz="20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ru-RU" sz="105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уровень регистрируемой безработицы</a:t>
              </a:r>
            </a:p>
            <a:p>
              <a:pPr>
                <a:lnSpc>
                  <a:spcPct val="90000"/>
                </a:lnSpc>
              </a:pPr>
              <a:r>
                <a:rPr lang="ru-RU" sz="105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 Архангельске</a:t>
              </a:r>
              <a:endParaRPr lang="ru-RU" sz="105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203" name="Прямая соединительная линия 202"/>
          <p:cNvCxnSpPr/>
          <p:nvPr/>
        </p:nvCxnSpPr>
        <p:spPr>
          <a:xfrm>
            <a:off x="125750" y="4571206"/>
            <a:ext cx="965178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V="1">
            <a:off x="7662197" y="3036288"/>
            <a:ext cx="93479" cy="286069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7678415" y="3010785"/>
            <a:ext cx="1070199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3,3%</a:t>
            </a:r>
            <a:endParaRPr lang="ru-RU" sz="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4266917" y="2983381"/>
            <a:ext cx="90466" cy="312394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66917" y="2974076"/>
            <a:ext cx="974115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7,0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%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173522" y="4969163"/>
            <a:ext cx="93479" cy="286069"/>
          </a:xfrm>
          <a:prstGeom prst="straightConnector1">
            <a:avLst/>
          </a:prstGeom>
          <a:ln w="22225">
            <a:solidFill>
              <a:srgbClr val="456B2B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36576" y="4941168"/>
            <a:ext cx="1251560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10,0%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C:\Users\VoevodkinaAV\Downloads\Group (1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349504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oevodkinaAV\Downloads\online-shoppi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0" y="4949125"/>
            <a:ext cx="547811" cy="5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70"/>
          <a:stretch/>
        </p:blipFill>
        <p:spPr bwMode="auto">
          <a:xfrm>
            <a:off x="7979128" y="832662"/>
            <a:ext cx="1726400" cy="11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VoevodkinaAV\Downloads\shipm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1179" y="2765684"/>
            <a:ext cx="526060" cy="5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210590"/>
              </p:ext>
            </p:extLst>
          </p:nvPr>
        </p:nvGraphicFramePr>
        <p:xfrm>
          <a:off x="7033338" y="4583986"/>
          <a:ext cx="2869350" cy="23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6705291" y="4583986"/>
            <a:ext cx="3143985" cy="2538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Объем платных услуг, млн. 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8330520" y="5044106"/>
            <a:ext cx="93479" cy="28606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73462" y="4972098"/>
            <a:ext cx="1184679" cy="395459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23,2%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" descr="C:\Users\VoevodkinaAV\Downloads\group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07" y="4859024"/>
            <a:ext cx="539658" cy="5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2520" y="116632"/>
            <a:ext cx="6290700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Развитие города Архангельска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TextBox 124"/>
          <p:cNvSpPr txBox="1"/>
          <p:nvPr/>
        </p:nvSpPr>
        <p:spPr>
          <a:xfrm>
            <a:off x="1829343" y="908720"/>
            <a:ext cx="5525962" cy="44675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Муниципальный проект </a:t>
            </a:r>
          </a:p>
          <a:p>
            <a:pPr>
              <a:lnSpc>
                <a:spcPts val="14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«Архангельск – город возможностей для каждого»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TextBox 18"/>
          <p:cNvSpPr txBox="1"/>
          <p:nvPr/>
        </p:nvSpPr>
        <p:spPr>
          <a:xfrm>
            <a:off x="621341" y="2394708"/>
            <a:ext cx="4242093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2019-2024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43053" y="2924944"/>
            <a:ext cx="4799487" cy="1473109"/>
            <a:chOff x="4264435" y="2683020"/>
            <a:chExt cx="3152715" cy="905375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4264435" y="2683020"/>
              <a:ext cx="2100255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148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мероприятий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883433" y="3200597"/>
              <a:ext cx="951286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4649854" y="2951372"/>
              <a:ext cx="2767296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целевых показателей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object 4"/>
          <p:cNvSpPr txBox="1"/>
          <p:nvPr/>
        </p:nvSpPr>
        <p:spPr>
          <a:xfrm>
            <a:off x="4905844" y="1408941"/>
            <a:ext cx="2653070" cy="393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07.05.2018 №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</a:t>
            </a: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flipH="1">
            <a:off x="142834" y="5157192"/>
            <a:ext cx="9620332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Диаграмма 139"/>
          <p:cNvGraphicFramePr/>
          <p:nvPr>
            <p:extLst>
              <p:ext uri="{D42A27DB-BD31-4B8C-83A1-F6EECF244321}">
                <p14:modId xmlns:p14="http://schemas.microsoft.com/office/powerpoint/2010/main" val="2532945901"/>
              </p:ext>
            </p:extLst>
          </p:nvPr>
        </p:nvGraphicFramePr>
        <p:xfrm>
          <a:off x="6403778" y="2102984"/>
          <a:ext cx="3361124" cy="33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2" name="TextBox 12"/>
          <p:cNvSpPr txBox="1"/>
          <p:nvPr/>
        </p:nvSpPr>
        <p:spPr>
          <a:xfrm>
            <a:off x="771424" y="2675811"/>
            <a:ext cx="4613624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проект актуализирован и содержит: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2"/>
          <p:cNvSpPr txBox="1"/>
          <p:nvPr/>
        </p:nvSpPr>
        <p:spPr>
          <a:xfrm>
            <a:off x="1521129" y="4162631"/>
            <a:ext cx="4162731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82 716,8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188387" y="4489375"/>
            <a:ext cx="2521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мероприятий: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188386" y="4731434"/>
            <a:ext cx="642079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«Город Архангельск», исполнительные органы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власти Архангельской области, организации города Архангельска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5020" y="5123314"/>
            <a:ext cx="252522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2"/>
          <p:cNvSpPr txBox="1"/>
          <p:nvPr/>
        </p:nvSpPr>
        <p:spPr>
          <a:xfrm>
            <a:off x="291760" y="5410293"/>
            <a:ext cx="3809976" cy="97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Запланирована реализация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завершены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стадии реализации находятся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6" name="TextBox 12"/>
          <p:cNvSpPr txBox="1"/>
          <p:nvPr/>
        </p:nvSpPr>
        <p:spPr>
          <a:xfrm>
            <a:off x="250524" y="6289019"/>
            <a:ext cx="2666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плановые значения 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VoevodkinaAV\Downloads\Нац_проекты_лого_син_на_бел_ле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-262599"/>
            <a:ext cx="1289437" cy="12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bject 4"/>
          <p:cNvSpPr txBox="1"/>
          <p:nvPr/>
        </p:nvSpPr>
        <p:spPr>
          <a:xfrm>
            <a:off x="1870282" y="1408941"/>
            <a:ext cx="2594841" cy="393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51232" y="1840989"/>
            <a:ext cx="5727602" cy="468054"/>
            <a:chOff x="3435555" y="1281079"/>
            <a:chExt cx="5887610" cy="512283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3435555" y="1281079"/>
              <a:ext cx="5887610" cy="512224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435555" y="1304390"/>
              <a:ext cx="5887610" cy="488972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400"/>
                </a:lnSpc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Цель проекта </a:t>
              </a: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–  создание возможностей для каждого, условий для комфортной и безопасной среды проживания</a:t>
              </a:r>
              <a:endParaRPr lang="ru-RU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055" name="Picture 7" descr="C:\Users\VoevodkinaAV\Downloads\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4" y="2340049"/>
            <a:ext cx="390423" cy="3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трелка вправо 90"/>
          <p:cNvSpPr/>
          <p:nvPr/>
        </p:nvSpPr>
        <p:spPr>
          <a:xfrm>
            <a:off x="5572256" y="4162381"/>
            <a:ext cx="784264" cy="235421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" name="Picture 2" descr="C:\Users\VoevodkinaAV\Downloads\te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08" y="3326566"/>
            <a:ext cx="588333" cy="588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oevodkinaAV\Downloads\diagram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32" y="5870641"/>
            <a:ext cx="787346" cy="7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5025008" y="5488880"/>
            <a:ext cx="4705463" cy="1108472"/>
          </a:xfrm>
          <a:prstGeom prst="roundRect">
            <a:avLst>
              <a:gd name="adj" fmla="val 5572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9 693,3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3 644,6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бюджетных средств </a:t>
            </a:r>
          </a:p>
        </p:txBody>
      </p:sp>
      <p:pic>
        <p:nvPicPr>
          <p:cNvPr id="1026" name="Picture 2" descr="C:\Users\VoevodkinaAV\Downloads\Демография_лого_цвет_на _бел_прав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29" y="-47462"/>
            <a:ext cx="923945" cy="9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evodkinaAV\Downloads\Дороги_лого_цвет_на_бел_прав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1" y="-10669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evodkinaAV\Downloads\Жилье_среда_лого_цвет_на_бел_прав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-67156"/>
            <a:ext cx="928948" cy="9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oevodkinaAV\Downloads\Культура_лого_цвет_на_бел_прав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20" y="-21326"/>
            <a:ext cx="892541" cy="8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oevodkinaAV\Downloads\Образование_лого_цвет_на бел_прав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06" y="-29338"/>
            <a:ext cx="920804" cy="9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oevodkinaAV\Downloads\Экология_лого_плаш_прав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59" y="-35458"/>
            <a:ext cx="920804" cy="9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VoevodkinaAV\Downloads\docum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48" y="1408940"/>
            <a:ext cx="380596" cy="3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11598" r="9378" b="11791"/>
          <a:stretch/>
        </p:blipFill>
        <p:spPr>
          <a:xfrm>
            <a:off x="4723986" y="4221088"/>
            <a:ext cx="2029214" cy="194466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32520" y="116632"/>
            <a:ext cx="388843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Проектное управление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5353" y="492441"/>
            <a:ext cx="5760640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решения нестандартных проблем (задач) применяются 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принципы проектного управления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4268023" y="766183"/>
            <a:ext cx="1" cy="287884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30508" y="4954467"/>
            <a:ext cx="4149301" cy="8058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«От спортивной площадки к вершинам ГТО»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«Пять оттенков футбольного мастерства»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«Спортивное детство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– счастливое детство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«Тактический городок на острове Краснофлотский»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-39051" y="882311"/>
            <a:ext cx="4286730" cy="42110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Энергосбережение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муниципальных учреждениях</a:t>
            </a:r>
            <a:endPara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Прямая соединительная линия 75"/>
          <p:cNvCxnSpPr/>
          <p:nvPr/>
        </p:nvCxnSpPr>
        <p:spPr>
          <a:xfrm flipH="1">
            <a:off x="59027" y="3861048"/>
            <a:ext cx="957506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кругленный прямоугольник 138"/>
          <p:cNvSpPr/>
          <p:nvPr/>
        </p:nvSpPr>
        <p:spPr>
          <a:xfrm>
            <a:off x="1781142" y="4275640"/>
            <a:ext cx="2052266" cy="649479"/>
          </a:xfrm>
          <a:prstGeom prst="roundRect">
            <a:avLst>
              <a:gd name="adj" fmla="val 4865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27155" y="4275640"/>
            <a:ext cx="216024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реализованы проекты на сумму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7,7</a:t>
            </a:r>
            <a:r>
              <a:rPr lang="ru-RU" sz="1400" b="1" dirty="0" smtClean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Рисунок 8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9439" r="14732" b="27312"/>
          <a:stretch/>
        </p:blipFill>
        <p:spPr bwMode="auto">
          <a:xfrm>
            <a:off x="48682" y="3933056"/>
            <a:ext cx="1299998" cy="864096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7085673" y="3946976"/>
            <a:ext cx="2350124" cy="2846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Большая перемена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78966" y="5376277"/>
            <a:ext cx="3049072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</a:t>
            </a:r>
            <a:b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ИНИЦИАТИВ ШКОЛЬНИКОВ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96" y="908720"/>
            <a:ext cx="445696" cy="445696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4895387" y="1082361"/>
            <a:ext cx="3701609" cy="26335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0000"/>
              </a:lnSpc>
              <a:tabLst>
                <a:tab pos="151521" algn="l"/>
              </a:tabLst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Любимому городу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газоны!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82" y="1822296"/>
            <a:ext cx="379305" cy="379305"/>
          </a:xfrm>
          <a:prstGeom prst="rect">
            <a:avLst/>
          </a:prstGeom>
        </p:spPr>
      </p:pic>
      <p:sp>
        <p:nvSpPr>
          <p:cNvPr id="116" name="Прямоугольник 115"/>
          <p:cNvSpPr/>
          <p:nvPr/>
        </p:nvSpPr>
        <p:spPr>
          <a:xfrm>
            <a:off x="4895387" y="1900905"/>
            <a:ext cx="3630481" cy="26335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0000"/>
              </a:lnSpc>
              <a:tabLst>
                <a:tab pos="151521" algn="l"/>
              </a:tabLst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административных правонарушений</a:t>
            </a: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07" y="1380167"/>
            <a:ext cx="423420" cy="423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80992" y="1480864"/>
            <a:ext cx="3237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умных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остановок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89" y="2232580"/>
            <a:ext cx="330980" cy="330980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4880992" y="2266393"/>
            <a:ext cx="2724930" cy="26335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0000"/>
              </a:lnSpc>
              <a:tabLst>
                <a:tab pos="151521" algn="l"/>
              </a:tabLst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 и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49" y="1371635"/>
            <a:ext cx="367517" cy="3675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30198" y="1480863"/>
            <a:ext cx="2030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капитал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2977637"/>
            <a:ext cx="379355" cy="379355"/>
          </a:xfrm>
          <a:prstGeom prst="rect">
            <a:avLst/>
          </a:prstGeom>
        </p:spPr>
      </p:pic>
      <p:sp>
        <p:nvSpPr>
          <p:cNvPr id="124" name="Прямоугольник 123"/>
          <p:cNvSpPr/>
          <p:nvPr/>
        </p:nvSpPr>
        <p:spPr>
          <a:xfrm>
            <a:off x="4880992" y="3024809"/>
            <a:ext cx="3395549" cy="26335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0000"/>
              </a:lnSpc>
              <a:tabLst>
                <a:tab pos="151521" algn="l"/>
              </a:tabLst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парковочное пространство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89" y="2611509"/>
            <a:ext cx="303352" cy="303352"/>
          </a:xfrm>
          <a:prstGeom prst="rect">
            <a:avLst/>
          </a:prstGeom>
        </p:spPr>
      </p:pic>
      <p:sp>
        <p:nvSpPr>
          <p:cNvPr id="126" name="Прямоугольник 125"/>
          <p:cNvSpPr/>
          <p:nvPr/>
        </p:nvSpPr>
        <p:spPr>
          <a:xfrm>
            <a:off x="4856477" y="2608425"/>
            <a:ext cx="3404258" cy="3095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tabLst>
                <a:tab pos="151521" algn="l"/>
              </a:tabLst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рынка арендного жилья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22176" y="3467774"/>
            <a:ext cx="4811352" cy="26335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0000"/>
              </a:lnSpc>
              <a:tabLst>
                <a:tab pos="151521" algn="l"/>
              </a:tabLst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– город возможностей для каждого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51" y="3368759"/>
            <a:ext cx="377885" cy="377885"/>
          </a:xfrm>
          <a:prstGeom prst="rect">
            <a:avLst/>
          </a:prstGeom>
        </p:spPr>
      </p:pic>
      <p:pic>
        <p:nvPicPr>
          <p:cNvPr id="132" name="Picture 2" descr="C:\Users\VoevodkinaAV\Downloads\energy-savi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" y="875190"/>
            <a:ext cx="390221" cy="3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1045838" y="1522481"/>
            <a:ext cx="2021464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 2020 году</a:t>
            </a:r>
            <a:endParaRPr lang="ru-RU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028" y="1916326"/>
            <a:ext cx="1575261" cy="4726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80000"/>
              </a:lnSpc>
              <a:tabLst>
                <a:tab pos="151521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29,0</a:t>
            </a:r>
            <a:r>
              <a:rPr lang="ru-RU" sz="1400" dirty="0">
                <a:solidFill>
                  <a:srgbClr val="609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>
              <a:lnSpc>
                <a:spcPct val="80000"/>
              </a:lnSpc>
              <a:tabLst>
                <a:tab pos="151521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75048" y="1916326"/>
            <a:ext cx="1982157" cy="4726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80000"/>
              </a:lnSpc>
              <a:tabLst>
                <a:tab pos="151521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8,0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>
              <a:lnSpc>
                <a:spcPct val="80000"/>
              </a:lnSpc>
              <a:tabLst>
                <a:tab pos="151521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</a:p>
        </p:txBody>
      </p:sp>
      <p:pic>
        <p:nvPicPr>
          <p:cNvPr id="86" name="Picture 11" descr="C:\Users\VoevodkinaAV\Downloads\piggy-ban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42" y="1941023"/>
            <a:ext cx="423245" cy="4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80498" y="2550876"/>
            <a:ext cx="331760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распоряжении учреждений осталось</a:t>
            </a:r>
            <a:endParaRPr lang="ru-RU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325" y="2950551"/>
            <a:ext cx="146392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1,0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447004" y="2950550"/>
            <a:ext cx="14511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0,4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</a:rPr>
              <a:t>руб.</a:t>
            </a:r>
            <a:endParaRPr lang="ru-RU" sz="1400" dirty="0"/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85743" y="5760294"/>
            <a:ext cx="2173194" cy="863144"/>
          </a:xfrm>
          <a:prstGeom prst="roundRect">
            <a:avLst>
              <a:gd name="adj" fmla="val 7309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проектов будет направлено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326957" y="6072836"/>
            <a:ext cx="259268" cy="20801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TextBox 145"/>
          <p:cNvSpPr txBox="1"/>
          <p:nvPr/>
        </p:nvSpPr>
        <p:spPr>
          <a:xfrm>
            <a:off x="2558449" y="5855373"/>
            <a:ext cx="3186639" cy="7771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«Соломбальская спарта»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«Преемственность поколений»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«Хочешь вырасти? Запомнить просто: </a:t>
            </a:r>
          </a:p>
          <a:p>
            <a:pPr algn="l"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ГТО – витамины роста»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39505" y="3934314"/>
            <a:ext cx="3316717" cy="2846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Бюджет твоих возможностей</a:t>
            </a: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056635" y="3937701"/>
            <a:ext cx="3056605" cy="221989"/>
          </a:xfrm>
          <a:prstGeom prst="left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7033222" y="4371349"/>
            <a:ext cx="2429598" cy="743673"/>
            <a:chOff x="7329264" y="4462507"/>
            <a:chExt cx="2429598" cy="743673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7329264" y="4462507"/>
              <a:ext cx="2429598" cy="743673"/>
            </a:xfrm>
            <a:prstGeom prst="roundRect">
              <a:avLst>
                <a:gd name="adj" fmla="val 5601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362406" y="4505022"/>
              <a:ext cx="2363314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1,1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улучшение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школьной инфраструктуры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мероприятий</a:t>
              </a:r>
              <a:endParaRPr lang="ru-RU" sz="1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240913" y="5912520"/>
            <a:ext cx="3665087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«Эко-парк» (школа № 12)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«Хранитель времени» (школа №59)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Новое оборудование для театра (школа № 12)</a:t>
            </a:r>
          </a:p>
        </p:txBody>
      </p:sp>
      <p:sp>
        <p:nvSpPr>
          <p:cNvPr id="151" name="Стрелка углом 150"/>
          <p:cNvSpPr/>
          <p:nvPr/>
        </p:nvSpPr>
        <p:spPr>
          <a:xfrm rot="5400000" flipV="1">
            <a:off x="1341083" y="4515992"/>
            <a:ext cx="451285" cy="36197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209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53" y="2909147"/>
            <a:ext cx="519853" cy="5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7236955" y="1907109"/>
            <a:ext cx="2265893" cy="696532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9" y="4888062"/>
            <a:ext cx="2745572" cy="1912224"/>
          </a:xfrm>
          <a:prstGeom prst="rect">
            <a:avLst/>
          </a:prstGeom>
        </p:spPr>
      </p:pic>
      <p:sp>
        <p:nvSpPr>
          <p:cNvPr id="114" name="TextBox 18"/>
          <p:cNvSpPr txBox="1"/>
          <p:nvPr/>
        </p:nvSpPr>
        <p:spPr>
          <a:xfrm>
            <a:off x="3894818" y="6089853"/>
            <a:ext cx="20466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годах </a:t>
            </a:r>
          </a:p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+ 45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7511"/>
          <a:stretch/>
        </p:blipFill>
        <p:spPr bwMode="auto">
          <a:xfrm>
            <a:off x="6897688" y="5815468"/>
            <a:ext cx="2090760" cy="9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Стрелка углом 101"/>
          <p:cNvSpPr/>
          <p:nvPr/>
        </p:nvSpPr>
        <p:spPr>
          <a:xfrm flipH="1" flipV="1">
            <a:off x="5571997" y="5961193"/>
            <a:ext cx="409117" cy="3352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209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4062" r="8520" b="7446"/>
          <a:stretch/>
        </p:blipFill>
        <p:spPr>
          <a:xfrm>
            <a:off x="5160521" y="2384205"/>
            <a:ext cx="1633646" cy="1161704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3291757" y="837043"/>
            <a:ext cx="3607074" cy="540000"/>
          </a:xfrm>
          <a:prstGeom prst="roundRect">
            <a:avLst>
              <a:gd name="adj" fmla="val 6084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334209" y="5134020"/>
            <a:ext cx="2763472" cy="828000"/>
          </a:xfrm>
          <a:prstGeom prst="roundRect">
            <a:avLst>
              <a:gd name="adj" fmla="val 2659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3578" y="96462"/>
            <a:ext cx="413909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Муниципальное управление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142" y="4721528"/>
            <a:ext cx="5771964" cy="284659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обслуживания»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297407" y="1658000"/>
            <a:ext cx="1608183" cy="645167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3271497" y="1655167"/>
            <a:ext cx="163409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закупочных процедур составил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6987302" y="835510"/>
            <a:ext cx="21817" cy="3225219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956403" y="3078666"/>
            <a:ext cx="1178824" cy="3721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53684" y="1658311"/>
            <a:ext cx="1644004" cy="648000"/>
          </a:xfrm>
          <a:prstGeom prst="roundRect">
            <a:avLst>
              <a:gd name="adj" fmla="val 5328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3811" y="1648838"/>
            <a:ext cx="17816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131,0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212377" y="873310"/>
            <a:ext cx="0" cy="576206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-75809" y="823891"/>
            <a:ext cx="3312370" cy="857123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реализовывались</a:t>
            </a: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Архангельск»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2566456" y="823430"/>
            <a:ext cx="1224001" cy="35735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90000" y="1726396"/>
            <a:ext cx="1178824" cy="58123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54775" y="5134847"/>
            <a:ext cx="2742906" cy="826346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администраций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округов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Прямая соединительная линия 75"/>
          <p:cNvCxnSpPr/>
          <p:nvPr/>
        </p:nvCxnSpPr>
        <p:spPr>
          <a:xfrm flipV="1">
            <a:off x="3331896" y="4653136"/>
            <a:ext cx="639035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8"/>
          <p:cNvSpPr txBox="1"/>
          <p:nvPr/>
        </p:nvSpPr>
        <p:spPr>
          <a:xfrm>
            <a:off x="6937224" y="823430"/>
            <a:ext cx="2911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служащих, прошедших обучение по программам повышения квалификации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610723" y="4552147"/>
            <a:ext cx="2111523" cy="73299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Box 18"/>
          <p:cNvSpPr txBox="1"/>
          <p:nvPr/>
        </p:nvSpPr>
        <p:spPr>
          <a:xfrm>
            <a:off x="3231970" y="882894"/>
            <a:ext cx="372467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органом проведено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518</a:t>
            </a:r>
            <a:r>
              <a:rPr lang="ru-RU" b="1" dirty="0" smtClean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конкурентных закупок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18"/>
          <p:cNvSpPr txBox="1"/>
          <p:nvPr/>
        </p:nvSpPr>
        <p:spPr>
          <a:xfrm>
            <a:off x="6316657" y="5126210"/>
            <a:ext cx="339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средств городского бюджета от централизации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составила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93343" y="2047168"/>
            <a:ext cx="1422829" cy="3954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74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человека</a:t>
            </a:r>
            <a:endParaRPr lang="ru-RU" sz="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26950" y="2513771"/>
            <a:ext cx="2021424" cy="864818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для осуществления закупок: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«Витрина закупок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«Амаркет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16896" y="1419907"/>
            <a:ext cx="172165" cy="205547"/>
          </a:xfrm>
          <a:prstGeom prst="down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987389" y="1844378"/>
            <a:ext cx="177093" cy="268139"/>
          </a:xfrm>
          <a:prstGeom prst="down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455671" y="3607948"/>
            <a:ext cx="2317078" cy="374622"/>
          </a:xfrm>
          <a:prstGeom prst="roundRect">
            <a:avLst>
              <a:gd name="adj" fmla="val 5328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53601" y="3620609"/>
            <a:ext cx="2511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22009" y="4287615"/>
            <a:ext cx="6127601" cy="28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проводится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специалистов и заказчиков 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53" y="4085670"/>
            <a:ext cx="533881" cy="533881"/>
          </a:xfrm>
          <a:prstGeom prst="rect">
            <a:avLst/>
          </a:prstGeom>
        </p:spPr>
      </p:pic>
      <p:sp>
        <p:nvSpPr>
          <p:cNvPr id="23" name="Стрелка углом 22"/>
          <p:cNvSpPr/>
          <p:nvPr/>
        </p:nvSpPr>
        <p:spPr>
          <a:xfrm flipV="1">
            <a:off x="3910992" y="3352002"/>
            <a:ext cx="431117" cy="6001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209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20" y="6128815"/>
            <a:ext cx="496844" cy="49684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2030" y="1774603"/>
            <a:ext cx="1437577" cy="403672"/>
            <a:chOff x="94235" y="1656608"/>
            <a:chExt cx="1437577" cy="403672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94235" y="1656608"/>
              <a:ext cx="1437577" cy="403672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248" y="1704168"/>
              <a:ext cx="136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подпрограмм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29393" y="1774603"/>
            <a:ext cx="1516749" cy="414984"/>
            <a:chOff x="1576110" y="1656608"/>
            <a:chExt cx="1516749" cy="414984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1611191" y="1656608"/>
              <a:ext cx="1444740" cy="403672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76110" y="1659171"/>
              <a:ext cx="1516749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ведомственных целевых программ 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" name="TextBox 18"/>
          <p:cNvSpPr txBox="1"/>
          <p:nvPr/>
        </p:nvSpPr>
        <p:spPr>
          <a:xfrm>
            <a:off x="714886" y="2464681"/>
            <a:ext cx="265233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израсходовано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12,1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 </a:t>
            </a:r>
            <a:endParaRPr lang="ru-RU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4" y="2581448"/>
            <a:ext cx="625482" cy="62548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90708" y="3519854"/>
            <a:ext cx="3114746" cy="1440000"/>
            <a:chOff x="79938" y="3184732"/>
            <a:chExt cx="3114746" cy="144000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129834" y="3184732"/>
              <a:ext cx="2989357" cy="1440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TextBox 18"/>
            <p:cNvSpPr txBox="1"/>
            <p:nvPr/>
          </p:nvSpPr>
          <p:spPr>
            <a:xfrm>
              <a:off x="79938" y="3276084"/>
              <a:ext cx="3114746" cy="125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Достигнута степень эффективности муниципальных программ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–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высокая</a:t>
              </a:r>
              <a:r>
                <a:rPr lang="ru-RU" sz="1600" dirty="0" smtClean="0">
                  <a:solidFill>
                    <a:srgbClr val="6096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–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05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63" y="1938443"/>
            <a:ext cx="652838" cy="65283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897688" y="2751386"/>
            <a:ext cx="3194229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студентов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прошли практику</a:t>
            </a:r>
            <a:endParaRPr lang="ru-RU" sz="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54336" y="3165014"/>
            <a:ext cx="2080625" cy="82634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Производится</a:t>
            </a:r>
            <a:r>
              <a:rPr lang="en-US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перевод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сотрудников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электронные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трудовые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книжки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51" y="3113161"/>
            <a:ext cx="738732" cy="738732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 flipV="1">
            <a:off x="7039781" y="4048856"/>
            <a:ext cx="2671573" cy="503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Диаграмма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760321"/>
              </p:ext>
            </p:extLst>
          </p:nvPr>
        </p:nvGraphicFramePr>
        <p:xfrm>
          <a:off x="4384294" y="1020962"/>
          <a:ext cx="4710397" cy="25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79379"/>
              </p:ext>
            </p:extLst>
          </p:nvPr>
        </p:nvGraphicFramePr>
        <p:xfrm>
          <a:off x="8034332" y="798580"/>
          <a:ext cx="2926411" cy="275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48370"/>
              </p:ext>
            </p:extLst>
          </p:nvPr>
        </p:nvGraphicFramePr>
        <p:xfrm>
          <a:off x="2505129" y="820209"/>
          <a:ext cx="2404181" cy="215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/>
          <a:stretch/>
        </p:blipFill>
        <p:spPr>
          <a:xfrm>
            <a:off x="48885" y="3593142"/>
            <a:ext cx="2743875" cy="183926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64122" y="79927"/>
            <a:ext cx="921341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Инвестиции, поддержка малого и среднего предпринимательства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4344" y="831585"/>
            <a:ext cx="2947104" cy="54319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Инвестиции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основной капитал </a:t>
            </a:r>
          </a:p>
          <a:p>
            <a:pPr>
              <a:lnSpc>
                <a:spcPct val="800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(по сопоставимому кругу предприятий </a:t>
            </a:r>
            <a:b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действующих ценах)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млрд.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761070" y="765692"/>
            <a:ext cx="45027" cy="599525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70193" y="2039005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6736" y="838217"/>
            <a:ext cx="2273362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бюджетные инвестиции, млрд.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42832" y="3024111"/>
            <a:ext cx="3195632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Действует регламент сопровождения инвестиционных проектов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80361" y="614129"/>
            <a:ext cx="4621525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Поддержка малого и среднего предпринимательства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98494" y="4351921"/>
            <a:ext cx="2379042" cy="4447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Оказана имущественная поддержка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субъектам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МСП</a:t>
            </a:r>
            <a:endParaRPr lang="ru-RU" sz="1300" b="0" dirty="0" smtClean="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96800" y="931140"/>
            <a:ext cx="3388648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Архангельске зарегистрировано</a:t>
            </a:r>
          </a:p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15 714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субъекта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401" y="5513416"/>
            <a:ext cx="1153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году: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5018750" y="3421290"/>
            <a:ext cx="443998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4786173" y="3440270"/>
            <a:ext cx="2706827" cy="92483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перечень муниципального имущества, предназначенного 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передачи во владение и 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(или) пользование субъектам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МСП включен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объект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23259" y="3440270"/>
            <a:ext cx="2550458" cy="92483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рамках преимущественного права выкупа арендуемого имущества заключено 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</a:t>
            </a:r>
            <a:r>
              <a:rPr lang="ru-RU" sz="13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договоров купли-продажи</a:t>
            </a: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субъектами МСП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4850098" y="6309320"/>
            <a:ext cx="443998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30380" y="6437919"/>
            <a:ext cx="4160912" cy="4200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Проведена оценка регулирующего воздействия 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5</a:t>
            </a: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проектов нормативных правовых актов</a:t>
            </a:r>
          </a:p>
        </p:txBody>
      </p:sp>
      <p:graphicFrame>
        <p:nvGraphicFramePr>
          <p:cNvPr id="4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436208"/>
              </p:ext>
            </p:extLst>
          </p:nvPr>
        </p:nvGraphicFramePr>
        <p:xfrm>
          <a:off x="-76836" y="1092128"/>
          <a:ext cx="2277877" cy="184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2" name="Стрелка вправо 51"/>
          <p:cNvSpPr/>
          <p:nvPr/>
        </p:nvSpPr>
        <p:spPr>
          <a:xfrm>
            <a:off x="2080330" y="2348880"/>
            <a:ext cx="431977" cy="144016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265096" y="1490629"/>
            <a:ext cx="93479" cy="28606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00472" y="1484784"/>
            <a:ext cx="1042394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11%</a:t>
            </a:r>
            <a:endParaRPr lang="ru-RU" sz="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64768" y="1450102"/>
            <a:ext cx="1062909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19,7%</a:t>
            </a:r>
            <a:endParaRPr lang="ru-RU" sz="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911923" y="1488041"/>
            <a:ext cx="93479" cy="28606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1663578"/>
            <a:ext cx="454889" cy="45488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080792" y="3066849"/>
            <a:ext cx="1627333" cy="972000"/>
            <a:chOff x="227268" y="3131822"/>
            <a:chExt cx="1627333" cy="972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41636" y="3131822"/>
              <a:ext cx="1598599" cy="972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7268" y="3131822"/>
              <a:ext cx="1627333" cy="949456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Заключено </a:t>
              </a:r>
              <a:b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21</a:t>
              </a:r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соглашение</a:t>
              </a:r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о взаимодействии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с представителями </a:t>
              </a:r>
            </a:p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бизнес структур </a:t>
              </a:r>
              <a:endParaRPr lang="ru-RU" sz="1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198089" y="4057292"/>
            <a:ext cx="1449766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Утверждена дорожная карта МИС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64863" y="4912485"/>
            <a:ext cx="1540824" cy="6047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Предусмотрена реализация 34 мероприятий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3755190" y="4695461"/>
            <a:ext cx="324846" cy="167175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264909" y="2971563"/>
            <a:ext cx="443998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0" y="5807058"/>
            <a:ext cx="1676838" cy="57134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Запуск </a:t>
            </a: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нового завода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</a:t>
            </a: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производству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древесных </a:t>
            </a: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гранул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181855" y="5517232"/>
            <a:ext cx="4439983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76793" y="6187653"/>
            <a:ext cx="1803999" cy="5678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Продолжение строительства центра семейной медицины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04985" y="5542011"/>
            <a:ext cx="1803999" cy="8879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Продолжение строительства здания вокзала для обеспечения водных перевозок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2" y="6366813"/>
            <a:ext cx="394132" cy="394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10" y="5690138"/>
            <a:ext cx="472737" cy="472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4" y="6193388"/>
            <a:ext cx="547580" cy="547580"/>
          </a:xfrm>
          <a:prstGeom prst="rect">
            <a:avLst/>
          </a:prstGeom>
        </p:spPr>
      </p:pic>
      <p:pic>
        <p:nvPicPr>
          <p:cNvPr id="1026" name="Picture 2" descr="C:\Users\VoevodkinaAV\Downloads\entrepreneu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80" y="2753020"/>
            <a:ext cx="496526" cy="4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783583" y="4331712"/>
            <a:ext cx="2021717" cy="10479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Администрацией образована комиссия по обеспечению устойчивого развития экономики и социальной стабильности </a:t>
            </a:r>
            <a:br>
              <a:rPr lang="ru-RU" sz="13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условиях пандемии</a:t>
            </a:r>
            <a:endParaRPr lang="ru-RU" sz="11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3" name="Picture 10" descr="C:\Users\VoevodkinaAV\Downloads\complianc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51" y="6428370"/>
            <a:ext cx="342765" cy="3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Скругленный прямоугольник 74"/>
          <p:cNvSpPr/>
          <p:nvPr/>
        </p:nvSpPr>
        <p:spPr>
          <a:xfrm>
            <a:off x="6470620" y="1555297"/>
            <a:ext cx="1672456" cy="1080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2348" y="1565838"/>
            <a:ext cx="1769000" cy="110950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Снижение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количества субъектов МСП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1 217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</a:t>
            </a:r>
            <a:r>
              <a:rPr lang="en-US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2020</a:t>
            </a:r>
            <a:r>
              <a:rPr lang="en-US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году вызвано распространением</a:t>
            </a:r>
            <a:r>
              <a:rPr lang="en-US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COVID-19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446357" y="4816931"/>
            <a:ext cx="2588895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Проведено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заседаний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Выработано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рекомендаций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96" y="4148976"/>
            <a:ext cx="492073" cy="492073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232519" y="5437544"/>
            <a:ext cx="4099903" cy="756000"/>
            <a:chOff x="219901" y="3131822"/>
            <a:chExt cx="1627333" cy="97200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241636" y="3131822"/>
              <a:ext cx="1598599" cy="972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9901" y="3176876"/>
              <a:ext cx="1627333" cy="72785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Администрация города в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2020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году оказала поддержку субъектам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МСП на сумму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/>
              </a:r>
              <a:b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&gt;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300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млн. руб.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1" name="Стрелка вправо 90"/>
          <p:cNvSpPr/>
          <p:nvPr/>
        </p:nvSpPr>
        <p:spPr>
          <a:xfrm>
            <a:off x="6837511" y="4972161"/>
            <a:ext cx="593194" cy="154504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7197140" y="1376995"/>
            <a:ext cx="148666" cy="144227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"/>
          <a:stretch/>
        </p:blipFill>
        <p:spPr bwMode="auto">
          <a:xfrm>
            <a:off x="81477" y="5445224"/>
            <a:ext cx="2150784" cy="129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96" y="1992025"/>
            <a:ext cx="2699982" cy="172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Стрелка углом 105"/>
          <p:cNvSpPr/>
          <p:nvPr/>
        </p:nvSpPr>
        <p:spPr>
          <a:xfrm flipV="1">
            <a:off x="1442575" y="4052509"/>
            <a:ext cx="786211" cy="3963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013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" name="Стрелка углом 102"/>
          <p:cNvSpPr/>
          <p:nvPr/>
        </p:nvSpPr>
        <p:spPr>
          <a:xfrm flipV="1">
            <a:off x="341120" y="3213185"/>
            <a:ext cx="339476" cy="5893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013"/>
            </a:avLst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0499" y="76069"/>
            <a:ext cx="4217390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Муниципальный контроль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19169" y="689922"/>
            <a:ext cx="0" cy="606494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41052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8464" y="1018727"/>
            <a:ext cx="4320772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Контроль за соблюдением Правил благоустройства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7"/>
          <p:cNvSpPr txBox="1"/>
          <p:nvPr/>
        </p:nvSpPr>
        <p:spPr>
          <a:xfrm>
            <a:off x="1724034" y="5202146"/>
            <a:ext cx="3247922" cy="6786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Осуществляется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контроль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 соблюдением Правил благоустройства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рамках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восстановления дорожного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полотна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после производства земляных работ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117522" y="3710339"/>
            <a:ext cx="4604656" cy="669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750674" y="1352584"/>
            <a:ext cx="1480427" cy="697717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39184" y="1363906"/>
            <a:ext cx="1470838" cy="70323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Составлено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протоколов об административных правонарушениях</a:t>
            </a: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39425" y="1351690"/>
            <a:ext cx="1499173" cy="6984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975" y="1446043"/>
            <a:ext cx="1471600" cy="67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Количество </a:t>
            </a:r>
            <a:r>
              <a:rPr lang="ru-RU" sz="1200" dirty="0" smtClean="0">
                <a:latin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</a:rPr>
              <a:t>Правил </a:t>
            </a:r>
            <a:r>
              <a:rPr lang="ru-RU" sz="1200" dirty="0" smtClean="0">
                <a:latin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607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35109" y="1363905"/>
            <a:ext cx="1452361" cy="703235"/>
            <a:chOff x="2576736" y="1657417"/>
            <a:chExt cx="1692895" cy="724985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2576736" y="1657417"/>
              <a:ext cx="1692895" cy="720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87701" y="1657417"/>
              <a:ext cx="1681930" cy="724985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2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Наложено штрафных санкций</a:t>
              </a:r>
            </a:p>
            <a:p>
              <a:pPr>
                <a:lnSpc>
                  <a:spcPct val="80000"/>
                </a:lnSpc>
              </a:pPr>
              <a:r>
                <a:rPr lang="ru-RU" sz="12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на сумму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16,9</a:t>
              </a:r>
              <a:r>
                <a:rPr lang="ru-RU" sz="14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2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млн. руб.</a:t>
              </a:r>
            </a:p>
          </p:txBody>
        </p:sp>
      </p:grpSp>
      <p:cxnSp>
        <p:nvCxnSpPr>
          <p:cNvPr id="92" name="Прямая соединительная линия 91"/>
          <p:cNvCxnSpPr/>
          <p:nvPr/>
        </p:nvCxnSpPr>
        <p:spPr>
          <a:xfrm flipH="1">
            <a:off x="155638" y="2242670"/>
            <a:ext cx="4631832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8464" y="2302103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Жилищный контроль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8693" r="2220" b="7566"/>
          <a:stretch/>
        </p:blipFill>
        <p:spPr bwMode="auto">
          <a:xfrm>
            <a:off x="2689194" y="2383647"/>
            <a:ext cx="2157118" cy="124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44691" y="2745185"/>
            <a:ext cx="1946834" cy="468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1210" y="2760066"/>
            <a:ext cx="19316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</a:rPr>
              <a:t>Проведено</a:t>
            </a: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336</a:t>
            </a: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</a:rPr>
              <a:t>внеплановых проверок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80596" y="3546877"/>
            <a:ext cx="1962469" cy="468000"/>
            <a:chOff x="434247" y="4813887"/>
            <a:chExt cx="1962469" cy="46800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434247" y="4813887"/>
              <a:ext cx="1962469" cy="468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34247" y="4857155"/>
              <a:ext cx="193168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 smtClean="0">
                  <a:latin typeface="Times New Roman" panose="02020603050405020304" pitchFamily="18" charset="0"/>
                </a:rPr>
                <a:t>Выявлены нарушения </a:t>
              </a:r>
              <a:br>
                <a:rPr lang="ru-RU" sz="1200" dirty="0" smtClean="0">
                  <a:latin typeface="Times New Roman" panose="02020603050405020304" pitchFamily="18" charset="0"/>
                </a:rPr>
              </a:br>
              <a:r>
                <a:rPr lang="ru-RU" sz="1200" dirty="0" smtClean="0">
                  <a:latin typeface="Times New Roman" panose="02020603050405020304" pitchFamily="18" charset="0"/>
                </a:rPr>
                <a:t>по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163</a:t>
              </a:r>
              <a:r>
                <a:rPr lang="ru-RU" sz="1300" dirty="0" smtClean="0">
                  <a:latin typeface="Times New Roman" panose="02020603050405020304" pitchFamily="18" charset="0"/>
                </a:rPr>
                <a:t> </a:t>
              </a:r>
              <a:r>
                <a:rPr lang="ru-RU" sz="1200" dirty="0" smtClean="0">
                  <a:latin typeface="Times New Roman" panose="02020603050405020304" pitchFamily="18" charset="0"/>
                </a:rPr>
                <a:t>проверкам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28787" y="4116312"/>
            <a:ext cx="1962469" cy="584339"/>
            <a:chOff x="2843302" y="4777593"/>
            <a:chExt cx="1962469" cy="584339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2843302" y="4785932"/>
              <a:ext cx="1962469" cy="576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847265" y="4777593"/>
              <a:ext cx="1931688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 smtClean="0">
                  <a:latin typeface="Times New Roman" panose="02020603050405020304" pitchFamily="18" charset="0"/>
                </a:rPr>
                <a:t>Сумма вынесенных штрафов составила </a:t>
              </a:r>
              <a:r>
                <a:rPr lang="ru-RU" sz="1300" dirty="0" smtClean="0">
                  <a:latin typeface="Times New Roman" panose="02020603050405020304" pitchFamily="18" charset="0"/>
                </a:rPr>
                <a:t/>
              </a:r>
              <a:br>
                <a:rPr lang="ru-RU" sz="1300" dirty="0" smtClean="0">
                  <a:latin typeface="Times New Roman" panose="02020603050405020304" pitchFamily="18" charset="0"/>
                </a:rPr>
              </a:b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9,4 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млн. руб.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09" name="Прямая соединительная линия 108"/>
          <p:cNvCxnSpPr/>
          <p:nvPr/>
        </p:nvCxnSpPr>
        <p:spPr>
          <a:xfrm flipH="1">
            <a:off x="151210" y="4869160"/>
            <a:ext cx="4604656" cy="669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3578" y="4981897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Дорожный контроль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00145" y="6251464"/>
            <a:ext cx="2632268" cy="432000"/>
          </a:xfrm>
          <a:prstGeom prst="roundRect">
            <a:avLst>
              <a:gd name="adj" fmla="val 4623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13554" y="6270811"/>
            <a:ext cx="26054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</a:rPr>
              <a:t>Выдано</a:t>
            </a: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321</a:t>
            </a:r>
            <a:r>
              <a:rPr lang="ru-RU" sz="1300" dirty="0" smtClean="0">
                <a:latin typeface="Times New Roman" panose="02020603050405020304" pitchFamily="18" charset="0"/>
              </a:rPr>
              <a:t> согласование </a:t>
            </a:r>
            <a:br>
              <a:rPr lang="ru-RU" sz="1300" dirty="0" smtClean="0">
                <a:latin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</a:rPr>
              <a:t>на производство земляных работ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46672" y="1017065"/>
            <a:ext cx="4320772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Правовая деятельность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43813" y="1360105"/>
            <a:ext cx="1979330" cy="628735"/>
            <a:chOff x="5125934" y="1179258"/>
            <a:chExt cx="1979330" cy="62873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137051" y="1179258"/>
              <a:ext cx="1940164" cy="612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125934" y="1247945"/>
              <a:ext cx="1979330" cy="560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 smtClean="0">
                  <a:latin typeface="Times New Roman" panose="02020603050405020304" pitchFamily="18" charset="0"/>
                </a:rPr>
                <a:t>Проведена правовая экспертиза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9 191</a:t>
              </a:r>
              <a:r>
                <a:rPr lang="ru-RU" sz="1200" dirty="0" smtClean="0">
                  <a:latin typeface="Times New Roman" panose="02020603050405020304" pitchFamily="18" charset="0"/>
                </a:rPr>
                <a:t> </a:t>
              </a:r>
              <a:r>
                <a:rPr lang="ru-RU" sz="1300" dirty="0" smtClean="0">
                  <a:latin typeface="Times New Roman" panose="02020603050405020304" pitchFamily="18" charset="0"/>
                </a:rPr>
                <a:t>МПА</a:t>
              </a:r>
              <a:endPara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347616" y="1336552"/>
            <a:ext cx="2389687" cy="613429"/>
            <a:chOff x="6779978" y="1110783"/>
            <a:chExt cx="2389687" cy="468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6851069" y="1110783"/>
              <a:ext cx="2214667" cy="468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779978" y="1131949"/>
              <a:ext cx="2389687" cy="391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 smtClean="0">
                  <a:latin typeface="Times New Roman" panose="02020603050405020304" pitchFamily="18" charset="0"/>
                </a:rPr>
                <a:t>Антикоррупционной экспертизе подвергнуто </a:t>
              </a:r>
              <a:br>
                <a:rPr lang="ru-RU" sz="1300" dirty="0" smtClean="0">
                  <a:latin typeface="Times New Roman" panose="02020603050405020304" pitchFamily="18" charset="0"/>
                </a:rPr>
              </a:b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2 383</a:t>
              </a:r>
              <a:r>
                <a:rPr lang="ru-RU" sz="1200" dirty="0" smtClean="0">
                  <a:latin typeface="Times New Roman" panose="02020603050405020304" pitchFamily="18" charset="0"/>
                </a:rPr>
                <a:t> </a:t>
              </a:r>
              <a:r>
                <a:rPr lang="ru-RU" sz="1300" dirty="0" smtClean="0">
                  <a:latin typeface="Times New Roman" panose="02020603050405020304" pitchFamily="18" charset="0"/>
                </a:rPr>
                <a:t>МПА</a:t>
              </a:r>
              <a:endPara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5083903" y="3004268"/>
            <a:ext cx="23322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</a:rPr>
              <a:t>Размер исполнительского сбора снижен на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7,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млн. руб.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68770" y="2269753"/>
            <a:ext cx="2141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</a:rPr>
              <a:t>В пользу Администрации взыскано 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,0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млн. руб. </a:t>
            </a:r>
            <a:b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 исковым заявлениям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3903" y="3754840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Контрольно-ревизионная деятельность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 descr="C:\Users\VoevodkinaAV\Downloads\approv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25" y="4262005"/>
            <a:ext cx="373783" cy="3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5601072" y="4172841"/>
            <a:ext cx="1979330" cy="624311"/>
            <a:chOff x="5137051" y="1179258"/>
            <a:chExt cx="1979330" cy="624311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137051" y="1179258"/>
              <a:ext cx="1940164" cy="612000"/>
            </a:xfrm>
            <a:prstGeom prst="roundRect">
              <a:avLst>
                <a:gd name="adj" fmla="val 4623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137051" y="1218794"/>
              <a:ext cx="19793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2020 </a:t>
              </a:r>
              <a:r>
                <a:rPr lang="ru-RU" sz="1300" dirty="0" smtClean="0">
                  <a:latin typeface="Times New Roman" panose="02020603050405020304" pitchFamily="18" charset="0"/>
                </a:rPr>
                <a:t>году проведено </a:t>
              </a: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23</a:t>
              </a:r>
              <a:r>
                <a:rPr lang="ru-RU" sz="1300" dirty="0" smtClean="0">
                  <a:latin typeface="Times New Roman" panose="02020603050405020304" pitchFamily="18" charset="0"/>
                </a:rPr>
                <a:t> контрольных мероприятия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599154" y="4275919"/>
            <a:ext cx="21622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Допущено нарушений </a:t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на сумму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7 296,3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руб.</a:t>
            </a:r>
            <a:endParaRPr lang="ru-RU" sz="1300" dirty="0" smtClean="0">
              <a:latin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117522" y="4994074"/>
            <a:ext cx="4604656" cy="669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68770" y="5058085"/>
            <a:ext cx="3484203" cy="26003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Предупреждение ГО и ЧС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61112" y="5445224"/>
            <a:ext cx="4109410" cy="2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</a:rPr>
              <a:t>Проведен комплекс мер по пожарной безопасности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05" y="5359567"/>
            <a:ext cx="836107" cy="583734"/>
          </a:xfrm>
          <a:prstGeom prst="roundRect">
            <a:avLst>
              <a:gd name="adj" fmla="val 32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116695" y="6023870"/>
            <a:ext cx="285197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</a:rPr>
              <a:t>Сооружено </a:t>
            </a:r>
            <a:r>
              <a:rPr lang="ru-RU" sz="1300" dirty="0">
                <a:latin typeface="Times New Roman" panose="02020603050405020304" pitchFamily="18" charset="0"/>
              </a:rPr>
              <a:t>6 пешеходных </a:t>
            </a:r>
            <a:endParaRPr lang="ru-RU" sz="13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</a:rPr>
              <a:t>и </a:t>
            </a:r>
            <a:r>
              <a:rPr lang="ru-RU" sz="1300" dirty="0">
                <a:latin typeface="Times New Roman" panose="02020603050405020304" pitchFamily="18" charset="0"/>
              </a:rPr>
              <a:t>1 </a:t>
            </a:r>
            <a:r>
              <a:rPr lang="ru-RU" sz="1300" dirty="0" smtClean="0">
                <a:latin typeface="Times New Roman" panose="02020603050405020304" pitchFamily="18" charset="0"/>
              </a:rPr>
              <a:t>транспортная ледовых переправ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pic>
        <p:nvPicPr>
          <p:cNvPr id="69" name="Picture 6" descr="C:\Users\YakovlevVA\Documents\Яковлев\Доклады Итоговый сбор\Итоги 2015\Для Ит сбора 04_02_2016\Пеш пер 24_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84" y="5740529"/>
            <a:ext cx="1297259" cy="1021871"/>
          </a:xfrm>
          <a:prstGeom prst="roundRect">
            <a:avLst>
              <a:gd name="adj" fmla="val 33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Прямоугольник 11"/>
          <p:cNvSpPr/>
          <p:nvPr/>
        </p:nvSpPr>
        <p:spPr>
          <a:xfrm>
            <a:off x="5117522" y="6379074"/>
            <a:ext cx="4953000" cy="412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dirty="0">
                <a:latin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</a:rPr>
              <a:t>ыставлено </a:t>
            </a:r>
            <a:r>
              <a:rPr lang="ru-RU" sz="1300" dirty="0">
                <a:latin typeface="Times New Roman" panose="02020603050405020304" pitchFamily="18" charset="0"/>
              </a:rPr>
              <a:t>250 различных знаков </a:t>
            </a:r>
            <a:endParaRPr lang="ru-RU" sz="13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latin typeface="Times New Roman" panose="02020603050405020304" pitchFamily="18" charset="0"/>
              </a:rPr>
              <a:t>безопасности </a:t>
            </a:r>
            <a:r>
              <a:rPr lang="ru-RU" sz="1300" dirty="0">
                <a:latin typeface="Times New Roman" panose="02020603050405020304" pitchFamily="18" charset="0"/>
              </a:rPr>
              <a:t>на водных объектах</a:t>
            </a:r>
          </a:p>
        </p:txBody>
      </p:sp>
    </p:spTree>
    <p:extLst>
      <p:ext uri="{BB962C8B-B14F-4D97-AF65-F5344CB8AC3E}">
        <p14:creationId xmlns:p14="http://schemas.microsoft.com/office/powerpoint/2010/main" val="23857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10334" r="4391" b="8638"/>
          <a:stretch/>
        </p:blipFill>
        <p:spPr bwMode="auto">
          <a:xfrm>
            <a:off x="814724" y="1659521"/>
            <a:ext cx="1658940" cy="9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11" y="1214659"/>
            <a:ext cx="2519942" cy="15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20" y="2996952"/>
            <a:ext cx="2357978" cy="157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Стрелка вправо 78"/>
          <p:cNvSpPr/>
          <p:nvPr/>
        </p:nvSpPr>
        <p:spPr>
          <a:xfrm rot="5400000" flipV="1">
            <a:off x="3322321" y="5549689"/>
            <a:ext cx="441510" cy="144014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/>
          <p:cNvSpPr/>
          <p:nvPr/>
        </p:nvSpPr>
        <p:spPr>
          <a:xfrm rot="5400000" flipV="1">
            <a:off x="934177" y="5562531"/>
            <a:ext cx="441510" cy="144014"/>
          </a:xfrm>
          <a:prstGeom prst="rightArrow">
            <a:avLst/>
          </a:prstGeom>
          <a:solidFill>
            <a:srgbClr val="00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93764" y="5050027"/>
            <a:ext cx="4480752" cy="540000"/>
          </a:xfrm>
          <a:prstGeom prst="roundRect">
            <a:avLst>
              <a:gd name="adj" fmla="val 5572"/>
            </a:avLst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5348" y="94855"/>
            <a:ext cx="251544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Строительство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61995" y="2647960"/>
            <a:ext cx="4119984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72815" y="2731340"/>
            <a:ext cx="4201699" cy="4816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2.04.2020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утвержден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новый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Генеральный план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до 2040 года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TextBox 93"/>
          <p:cNvSpPr txBox="1"/>
          <p:nvPr/>
        </p:nvSpPr>
        <p:spPr>
          <a:xfrm>
            <a:off x="4969718" y="965634"/>
            <a:ext cx="4001833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ВЦП «Обеспечение жильем молодых семей …»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4808984" y="2808999"/>
            <a:ext cx="4896544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695578" y="747681"/>
            <a:ext cx="0" cy="583264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5060" y="5855293"/>
            <a:ext cx="2219744" cy="886075"/>
            <a:chOff x="111877" y="5445224"/>
            <a:chExt cx="2219744" cy="886075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167905" y="5445224"/>
              <a:ext cx="2107689" cy="886075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1877" y="5585887"/>
              <a:ext cx="2219744" cy="604747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Отправлен на доработку</a:t>
              </a:r>
            </a:p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проект планировки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р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айона</a:t>
              </a:r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«Боры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»</a:t>
              </a:r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93763" y="4605597"/>
            <a:ext cx="4234884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80%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территорий города Архангельска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разработаны проекты планировок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600" y="5118165"/>
            <a:ext cx="4448944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Разработаны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проекты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планировки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районов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«Боры», «Бревенник», западной части Цигломени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08984" y="5550557"/>
            <a:ext cx="5074834" cy="99100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году: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ведено в эксплуатацию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дома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ведется строительство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домов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 расселение;</a:t>
            </a:r>
          </a:p>
          <a:p>
            <a:pPr algn="l">
              <a:lnSpc>
                <a:spcPct val="80000"/>
              </a:lnSpc>
              <a:spcAft>
                <a:spcPts val="30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расселено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978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человек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17,7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тыс.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кв. м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аварийного жилья)</a:t>
            </a:r>
          </a:p>
        </p:txBody>
      </p:sp>
      <p:pic>
        <p:nvPicPr>
          <p:cNvPr id="3" name="Picture 2" descr="C:\Users\VoevodkinaAV\Downloads\Жилье_среда_лого_цвет_на_бел_ле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99" y="-182581"/>
            <a:ext cx="1091301" cy="10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570629" y="895278"/>
            <a:ext cx="1546167" cy="733522"/>
            <a:chOff x="2000672" y="1716251"/>
            <a:chExt cx="1575792" cy="6845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034560" y="1716251"/>
              <a:ext cx="1541904" cy="671922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0672" y="1720580"/>
              <a:ext cx="1575792" cy="680211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2400"/>
                </a:lnSpc>
              </a:pP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4,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9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тыс</a:t>
              </a:r>
              <a:r>
                <a:rPr lang="ru-RU" sz="1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. кв. м</a:t>
              </a: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endPara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3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индивидуального жилья </a:t>
              </a: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 2020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году</a:t>
              </a: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465" y="898245"/>
            <a:ext cx="1504163" cy="730555"/>
            <a:chOff x="10344" y="1782196"/>
            <a:chExt cx="1812726" cy="65807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3242" y="1782196"/>
              <a:ext cx="1741406" cy="658071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344" y="1836053"/>
              <a:ext cx="1812726" cy="60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100,7</a:t>
              </a:r>
              <a:r>
                <a:rPr lang="ru-RU" sz="1400" dirty="0" smtClean="0">
                  <a:latin typeface="Times New Roman" panose="02020603050405020304" pitchFamily="18" charset="0"/>
                </a:rPr>
                <a:t> </a:t>
              </a:r>
              <a:r>
                <a:rPr lang="ru-RU" sz="1050" b="1" dirty="0" smtClean="0">
                  <a:latin typeface="Times New Roman" panose="02020603050405020304" pitchFamily="18" charset="0"/>
                </a:rPr>
                <a:t>тыс. кв. м </a:t>
              </a:r>
              <a:r>
                <a:rPr lang="ru-RU" sz="1300" dirty="0" smtClean="0">
                  <a:latin typeface="Times New Roman" panose="02020603050405020304" pitchFamily="18" charset="0"/>
                </a:rPr>
                <a:t>жилья введено</a:t>
              </a:r>
              <a:br>
                <a:rPr lang="ru-RU" sz="1300" dirty="0" smtClean="0">
                  <a:latin typeface="Times New Roman" panose="02020603050405020304" pitchFamily="18" charset="0"/>
                </a:rPr>
              </a:br>
              <a:r>
                <a:rPr lang="ru-RU" sz="1300" b="1" dirty="0" smtClean="0">
                  <a:latin typeface="Times New Roman" panose="02020603050405020304" pitchFamily="18" charset="0"/>
                </a:rPr>
                <a:t>в</a:t>
              </a:r>
              <a:r>
                <a:rPr lang="ru-RU" sz="13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3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2020 </a:t>
              </a:r>
              <a:r>
                <a:rPr lang="ru-RU" sz="13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году</a:t>
              </a:r>
              <a:endParaRPr lang="ru-RU" sz="1300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080792" y="888216"/>
            <a:ext cx="1512168" cy="738115"/>
            <a:chOff x="1916534" y="1709576"/>
            <a:chExt cx="1575792" cy="699896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034560" y="1716251"/>
              <a:ext cx="1438544" cy="680443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6534" y="1709576"/>
              <a:ext cx="1575792" cy="699896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2400"/>
                </a:lnSpc>
              </a:pP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514,7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тыс</a:t>
              </a:r>
              <a:r>
                <a:rPr lang="ru-RU" sz="1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. кв. м</a:t>
              </a:r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endPara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3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введено жилья </a:t>
              </a:r>
              <a:br>
                <a:rPr lang="ru-RU" sz="13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за 5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лет</a:t>
              </a: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076" name="Picture 4" descr="C:\Users\VoevodkinaAV\Downloads\ma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4" y="2708048"/>
            <a:ext cx="504928" cy="5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498960" y="5855293"/>
            <a:ext cx="2094000" cy="886075"/>
            <a:chOff x="2405981" y="5441037"/>
            <a:chExt cx="2094000" cy="88607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425434" y="5441037"/>
              <a:ext cx="2074547" cy="886075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05981" y="5495523"/>
              <a:ext cx="2088232" cy="777101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Утверждены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проекты </a:t>
              </a:r>
              <a:r>
                <a:rPr lang="ru-RU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планировки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районов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«Бревенник»,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западной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части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Цигломени</a:t>
              </a:r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256952" y="3284984"/>
            <a:ext cx="4119984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69955" y="3362086"/>
            <a:ext cx="2194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Выдано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305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разрешений </a:t>
            </a:r>
            <a:b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 строительство объектов капитального строительства  </a:t>
            </a:r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380" y="4060530"/>
            <a:ext cx="25779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Выдано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96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разрешений </a:t>
            </a:r>
            <a:b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 ввод объектов в эксплуатацию</a:t>
            </a:r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64080" y="4583745"/>
            <a:ext cx="4119984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7447409" y="1635887"/>
            <a:ext cx="219484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году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семей улучшили жилищные условия в рамках ВЦП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02704" y="3430520"/>
            <a:ext cx="5188661" cy="90021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 2020 году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снесено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дома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 программе «Переселение граждан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из непригодного для проживания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(аварийного) жилищного фонда …»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80" name="Picture 8" descr="C:\Users\VoevodkinaAV\Downloads\demoli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05" y="3430520"/>
            <a:ext cx="625944" cy="6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021451" y="4465563"/>
            <a:ext cx="4581352" cy="468941"/>
            <a:chOff x="4920360" y="3492651"/>
            <a:chExt cx="2245014" cy="829666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4969718" y="3492651"/>
              <a:ext cx="2155509" cy="828000"/>
            </a:xfrm>
            <a:prstGeom prst="roundRect">
              <a:avLst>
                <a:gd name="adj" fmla="val 5572"/>
              </a:avLst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20360" y="3513753"/>
              <a:ext cx="2245014" cy="808564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До 2025 года планируется расселить </a:t>
              </a:r>
              <a:b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более 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150</a:t>
              </a:r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тыс. кв. м </a:t>
              </a:r>
              <a:r>
                <a:rPr lang="ru-RU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жилья </a:t>
              </a:r>
              <a:r>
                <a:rPr lang="ru-RU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3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&gt; 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9 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100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чел.</a:t>
              </a:r>
              <a:r>
                <a:rPr lang="ru-RU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4815749" y="5400941"/>
            <a:ext cx="4896544" cy="1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 descr="C:\Users\VoevodkinaAV\Downloads\hom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51" y="5635116"/>
            <a:ext cx="549325" cy="5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678498" y="2889683"/>
            <a:ext cx="5171046" cy="4724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500"/>
              </a:lnSpc>
            </a:pPr>
            <a:r>
              <a:rPr lang="ru-RU" sz="1700" dirty="0" smtClean="0">
                <a:solidFill>
                  <a:srgbClr val="45B97C"/>
                </a:solidFill>
                <a:latin typeface="Times New Roman" panose="02020603050405020304" pitchFamily="18" charset="0"/>
              </a:rPr>
              <a:t>Реализация национального проекта </a:t>
            </a:r>
            <a:br>
              <a:rPr lang="ru-RU" sz="1700" dirty="0" smtClean="0">
                <a:solidFill>
                  <a:srgbClr val="45B97C"/>
                </a:solidFill>
                <a:latin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45B97C"/>
                </a:solidFill>
                <a:latin typeface="Times New Roman" panose="02020603050405020304" pitchFamily="18" charset="0"/>
              </a:rPr>
              <a:t>«Жилье и городская среда»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24966" y="5016549"/>
            <a:ext cx="4913434" cy="2846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pc="-3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+mn-cs"/>
              </a:rPr>
              <a:t>147</a:t>
            </a:r>
            <a:r>
              <a:rPr lang="ru-RU" sz="1000" spc="-30" dirty="0" smtClean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ru-RU" sz="1400" spc="-30" dirty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  <a:cs typeface="+mn-cs"/>
              </a:rPr>
              <a:t>тыс. кв. </a:t>
            </a:r>
            <a:r>
              <a:rPr lang="ru-RU" sz="1400" spc="-30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  <a:cs typeface="+mn-cs"/>
              </a:rPr>
              <a:t>м </a:t>
            </a:r>
            <a:r>
              <a:rPr lang="ru-RU" sz="1400" b="0" spc="-30" dirty="0" smtClean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  <a:cs typeface="+mn-cs"/>
              </a:rPr>
              <a:t>– жилье в рамках инвестиционных проектов</a:t>
            </a:r>
            <a:endParaRPr lang="ru-RU" sz="1200" spc="-30" dirty="0">
              <a:solidFill>
                <a:schemeClr val="tx1">
                  <a:lumMod val="95000"/>
                  <a:lumOff val="5000"/>
                </a:schemeClr>
              </a:solidFill>
              <a:ea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4992951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20340</TotalTime>
  <Words>2652</Words>
  <Application>Microsoft Office PowerPoint</Application>
  <PresentationFormat>Лист A4 (210x297 мм)</PresentationFormat>
  <Paragraphs>637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Общая характеристика социально-экономического положения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Васильевна Колебакина</dc:creator>
  <cp:lastModifiedBy>Симиндей</cp:lastModifiedBy>
  <cp:revision>2247</cp:revision>
  <cp:lastPrinted>2019-04-15T10:34:43Z</cp:lastPrinted>
  <dcterms:created xsi:type="dcterms:W3CDTF">2018-04-02T07:57:18Z</dcterms:created>
  <dcterms:modified xsi:type="dcterms:W3CDTF">2024-06-04T13:43:14Z</dcterms:modified>
</cp:coreProperties>
</file>