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1"/>
  </p:notesMasterIdLst>
  <p:handoutMasterIdLst>
    <p:handoutMasterId r:id="rId42"/>
  </p:handoutMasterIdLst>
  <p:sldIdLst>
    <p:sldId id="257" r:id="rId3"/>
    <p:sldId id="565" r:id="rId4"/>
    <p:sldId id="566" r:id="rId5"/>
    <p:sldId id="570" r:id="rId6"/>
    <p:sldId id="571" r:id="rId7"/>
    <p:sldId id="359" r:id="rId8"/>
    <p:sldId id="569" r:id="rId9"/>
    <p:sldId id="563" r:id="rId10"/>
    <p:sldId id="568" r:id="rId11"/>
    <p:sldId id="588" r:id="rId12"/>
    <p:sldId id="589" r:id="rId13"/>
    <p:sldId id="590" r:id="rId14"/>
    <p:sldId id="601" r:id="rId15"/>
    <p:sldId id="592" r:id="rId16"/>
    <p:sldId id="593" r:id="rId17"/>
    <p:sldId id="596" r:id="rId18"/>
    <p:sldId id="511" r:id="rId19"/>
    <p:sldId id="318" r:id="rId20"/>
    <p:sldId id="319" r:id="rId21"/>
    <p:sldId id="581" r:id="rId22"/>
    <p:sldId id="494" r:id="rId23"/>
    <p:sldId id="585" r:id="rId24"/>
    <p:sldId id="504" r:id="rId25"/>
    <p:sldId id="586" r:id="rId26"/>
    <p:sldId id="587" r:id="rId27"/>
    <p:sldId id="576" r:id="rId28"/>
    <p:sldId id="577" r:id="rId29"/>
    <p:sldId id="578" r:id="rId30"/>
    <p:sldId id="512" r:id="rId31"/>
    <p:sldId id="506" r:id="rId32"/>
    <p:sldId id="454" r:id="rId33"/>
    <p:sldId id="535" r:id="rId34"/>
    <p:sldId id="551" r:id="rId35"/>
    <p:sldId id="575" r:id="rId36"/>
    <p:sldId id="573" r:id="rId37"/>
    <p:sldId id="560" r:id="rId38"/>
    <p:sldId id="603" r:id="rId39"/>
    <p:sldId id="60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00FF"/>
    <a:srgbClr val="BCE292"/>
    <a:srgbClr val="0000FF"/>
    <a:srgbClr val="005C2A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89211" autoAdjust="0"/>
  </p:normalViewPr>
  <p:slideViewPr>
    <p:cSldViewPr>
      <p:cViewPr varScale="1">
        <p:scale>
          <a:sx n="75" d="100"/>
          <a:sy n="75" d="100"/>
        </p:scale>
        <p:origin x="-108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8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5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5432897240006841E-2"/>
          <c:y val="8.5531781146648805E-2"/>
          <c:w val="0.91456710238520356"/>
          <c:h val="0.788059701492537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пожары</c:v>
                </c:pt>
              </c:strCache>
            </c:strRef>
          </c:tx>
          <c:spPr>
            <a:solidFill>
              <a:srgbClr val="0000FF"/>
            </a:solidFill>
            <a:ln w="1504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212914910015412E-2"/>
                  <c:y val="-2.808944849709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30040345276675E-2"/>
                  <c:y val="-2.0829027033532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36131879781905E-2"/>
                  <c:y val="-2.42417423703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470960777643403E-3"/>
                  <c:y val="-2.5036990570185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018371496216738E-3"/>
                  <c:y val="-2.4581558483694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8254495676420574E-3"/>
                  <c:y val="-1.9310974588688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968705411379781E-2"/>
                  <c:y val="-3.0997836166115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424381076677761E-2"/>
                  <c:y val="-2.0650942458241284E-2"/>
                </c:manualLayout>
              </c:layout>
              <c:tx>
                <c:rich>
                  <a:bodyPr/>
                  <a:lstStyle/>
                  <a:p>
                    <a:pPr algn="l">
                      <a:defRPr sz="14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dirty="0" smtClean="0"/>
                      <a:t>501</a:t>
                    </a:r>
                    <a:endParaRPr lang="en-US" sz="1400" dirty="0"/>
                  </a:p>
                </c:rich>
              </c:tx>
              <c:spPr>
                <a:solidFill>
                  <a:srgbClr val="FF0000"/>
                </a:solidFill>
                <a:ln w="3009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solidFill>
                <a:srgbClr val="FF0000"/>
              </a:solidFill>
              <a:ln w="30093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Sheet1!$E$1:$M$1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Sheet1!$E$2:$M$2</c:f>
              <c:numCache>
                <c:formatCode>General</c:formatCode>
                <c:ptCount val="9"/>
                <c:pt idx="0">
                  <c:v>420</c:v>
                </c:pt>
                <c:pt idx="1">
                  <c:v>501</c:v>
                </c:pt>
                <c:pt idx="2">
                  <c:v>549</c:v>
                </c:pt>
                <c:pt idx="3">
                  <c:v>606</c:v>
                </c:pt>
                <c:pt idx="4">
                  <c:v>550</c:v>
                </c:pt>
                <c:pt idx="5">
                  <c:v>579</c:v>
                </c:pt>
                <c:pt idx="6">
                  <c:v>596</c:v>
                </c:pt>
                <c:pt idx="7">
                  <c:v>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60422784"/>
        <c:axId val="60461440"/>
        <c:axId val="0"/>
      </c:bar3DChart>
      <c:catAx>
        <c:axId val="6042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0461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461440"/>
        <c:scaling>
          <c:orientation val="minMax"/>
        </c:scaling>
        <c:delete val="0"/>
        <c:axPos val="l"/>
        <c:majorGridlines>
          <c:spPr>
            <a:ln w="376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0422784"/>
        <c:crosses val="autoZero"/>
        <c:crossBetween val="between"/>
      </c:valAx>
      <c:spPr>
        <a:noFill/>
        <a:ln w="225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4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6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0234113712374549E-2"/>
          <c:y val="6.860158311345646E-2"/>
          <c:w val="0.91304347826086962"/>
          <c:h val="0.81530343007915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гибель</c:v>
                </c:pt>
              </c:strCache>
            </c:strRef>
          </c:tx>
          <c:spPr>
            <a:solidFill>
              <a:srgbClr val="FF0000"/>
            </a:solidFill>
            <a:ln w="12703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7002931773863E-3"/>
                  <c:y val="3.5286297177096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739957906451929E-3"/>
                  <c:y val="-1.5234478781241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373980843535336E-3"/>
                  <c:y val="-5.4442795644576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364101356176251E-3"/>
                  <c:y val="-2.4266836361488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8521478790465737E-3"/>
                  <c:y val="-4.9434296045256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345059737332825E-3"/>
                  <c:y val="-2.9852699841792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335538927911672E-3"/>
                  <c:y val="2.43691656132755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0770532168908584E-3"/>
                  <c:y val="3.561299715096043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9909495824005547E-3"/>
                  <c:y val="-6.9780577951468895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23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9455158961071955E-3"/>
                  <c:y val="-1.242848960781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5723230124894444E-3"/>
                  <c:y val="2.6358829852119496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5">
                <a:noFill/>
              </a:ln>
            </c:spPr>
            <c:txPr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Sheet1!$C$1:$J$1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Sheet1!$C$2:$J$2</c:f>
              <c:numCache>
                <c:formatCode>General</c:formatCode>
                <c:ptCount val="8"/>
                <c:pt idx="0">
                  <c:v>21</c:v>
                </c:pt>
                <c:pt idx="1">
                  <c:v>21</c:v>
                </c:pt>
                <c:pt idx="2">
                  <c:v>24</c:v>
                </c:pt>
                <c:pt idx="3">
                  <c:v>23</c:v>
                </c:pt>
                <c:pt idx="4">
                  <c:v>34</c:v>
                </c:pt>
                <c:pt idx="5">
                  <c:v>15</c:v>
                </c:pt>
                <c:pt idx="6">
                  <c:v>19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60737024"/>
        <c:axId val="60738560"/>
        <c:axId val="0"/>
      </c:bar3DChart>
      <c:catAx>
        <c:axId val="6073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0738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738560"/>
        <c:scaling>
          <c:orientation val="minMax"/>
        </c:scaling>
        <c:delete val="0"/>
        <c:axPos val="l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0737024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Гибель людей на водных объектах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"Город Архангельск" 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2023-2024</a:t>
            </a:r>
            <a:r>
              <a:rPr lang="ru-RU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067860508953807E-2"/>
          <c:y val="0.23725055432372505"/>
          <c:w val="0.75777568331762668"/>
          <c:h val="0.674057649667407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3148148148148147E-3"/>
                  <c:y val="-3.1746031746031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511E-3"/>
                  <c:y val="-5.9523809523809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Дети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9444444444444631E-3"/>
                  <c:y val="-5.9523809523809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722222222222314E-2"/>
                  <c:y val="-7.936507936507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521344"/>
        <c:axId val="62522880"/>
        <c:axId val="0"/>
      </c:bar3DChart>
      <c:catAx>
        <c:axId val="62521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522880"/>
        <c:crosses val="autoZero"/>
        <c:auto val="1"/>
        <c:lblAlgn val="ctr"/>
        <c:lblOffset val="100"/>
        <c:noMultiLvlLbl val="0"/>
      </c:catAx>
      <c:valAx>
        <c:axId val="6252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521344"/>
        <c:crosses val="autoZero"/>
        <c:crossBetween val="between"/>
      </c:valAx>
      <c:spPr>
        <a:noFill/>
        <a:ln w="18663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9279264193748E-2"/>
          <c:y val="4.8828686192369963E-2"/>
          <c:w val="0.91024358369600888"/>
          <c:h val="0.84979724781591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погибло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-5.0314113254031744E-3"/>
                  <c:y val="4.6783298288836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 дети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-3.4320564025171318E-3"/>
                  <c:y val="-8.6033380435887727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спасено</c:v>
                </c:pt>
              </c:strCache>
            </c:strRef>
          </c:tx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30</c:v>
                </c:pt>
                <c:pt idx="1">
                  <c:v>25</c:v>
                </c:pt>
                <c:pt idx="2">
                  <c:v>10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063680"/>
        <c:axId val="163080448"/>
      </c:barChart>
      <c:catAx>
        <c:axId val="1630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080448"/>
        <c:crosses val="autoZero"/>
        <c:auto val="1"/>
        <c:lblAlgn val="ctr"/>
        <c:lblOffset val="100"/>
        <c:noMultiLvlLbl val="0"/>
      </c:catAx>
      <c:valAx>
        <c:axId val="16308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063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0.53922</cdr:x>
      <cdr:y>0.91616</cdr:y>
    </cdr:from>
    <cdr:to>
      <cdr:x>0.62741</cdr:x>
      <cdr:y>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929090" y="4786346"/>
          <a:ext cx="642612" cy="4372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2024</a:t>
          </a:r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0.21569</cdr:x>
      <cdr:y>0.91781</cdr:y>
    </cdr:from>
    <cdr:to>
      <cdr:x>0.29877</cdr:x>
      <cdr:y>0.99719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571636" y="4786346"/>
          <a:ext cx="605377" cy="4139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2023</a:t>
          </a:r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D89D0-993F-43D6-93CC-4311C4AB7B2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473C4-E5CA-4BD8-9163-08F710D3B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6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A016-202A-4132-9AC1-74048330A3FB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55BEC-527A-4D80-987C-B106C413A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9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18B818-C2F1-4FBD-AE39-0C8ECEB57EA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4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8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3" y="1905006"/>
            <a:ext cx="7681915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3" y="4344999"/>
            <a:ext cx="7681915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649812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6" y="4344999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3" y="2355857"/>
            <a:ext cx="7690115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7"/>
            <a:ext cx="83820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80"/>
            <a:ext cx="83820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7" y="1411565"/>
            <a:ext cx="41148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9" y="1411565"/>
            <a:ext cx="41148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7" y="1854761"/>
            <a:ext cx="41148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006" y="2174879"/>
            <a:ext cx="41148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8" y="1854761"/>
            <a:ext cx="4117019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9"/>
            <a:ext cx="4117975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62"/>
            <a:ext cx="83820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62"/>
            <a:ext cx="83820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2" y="6238880"/>
            <a:ext cx="9144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649812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6" y="4344999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3" y="2355857"/>
            <a:ext cx="7690115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10" y="4408543"/>
            <a:ext cx="7772892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10" y="4131786"/>
            <a:ext cx="7772892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E7118-FB65-4369-AFDA-4E176E4F20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2821840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1905004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18B818-C2F1-4FBD-AE39-0C8ECEB57EA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5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18B818-C2F1-4FBD-AE39-0C8ECEB57EA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2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18B818-C2F1-4FBD-AE39-0C8ECEB57EA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 bright="-24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6"/>
            <a:ext cx="8382000" cy="145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2" r:id="rId13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>
                <a:solidFill>
                  <a:srgbClr val="C00000"/>
                </a:solidFill>
              </a:rPr>
              <a:t>МКУ «городской центр гражданской защиты»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Доклад</a:t>
            </a:r>
          </a:p>
          <a:p>
            <a:pPr marL="0"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«Итоги работы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МКУ городского округа "Город Архангельск" «Городской центр гражданской защиты»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 защите населения и территорий городского округа "Город Архангельск"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 2024 году и задачи на 2025 год»</a:t>
            </a: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329729" name="Rectangle 1"/>
          <p:cNvSpPr>
            <a:spLocks noChangeArrowheads="1"/>
          </p:cNvSpPr>
          <p:nvPr/>
        </p:nvSpPr>
        <p:spPr bwMode="auto">
          <a:xfrm>
            <a:off x="0" y="0"/>
            <a:ext cx="8072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6030913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ДИНАМИКА ГИБЕЛИ ПРИ ПОЖАРАХ с 2017 по 2024 годы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32600442"/>
              </p:ext>
            </p:extLst>
          </p:nvPr>
        </p:nvGraphicFramePr>
        <p:xfrm>
          <a:off x="214282" y="642918"/>
          <a:ext cx="771530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09908"/>
              </p:ext>
            </p:extLst>
          </p:nvPr>
        </p:nvGraphicFramePr>
        <p:xfrm>
          <a:off x="395536" y="692696"/>
          <a:ext cx="7572428" cy="3396615"/>
        </p:xfrm>
        <a:graphic>
          <a:graphicData uri="http://schemas.openxmlformats.org/drawingml/2006/table">
            <a:tbl>
              <a:tblPr/>
              <a:tblGrid>
                <a:gridCol w="2553223"/>
                <a:gridCol w="1617575"/>
                <a:gridCol w="1812869"/>
                <a:gridCol w="1588761"/>
              </a:tblGrid>
              <a:tr h="836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</a:t>
                      </a: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Прирост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43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пожаров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596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-15,94%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43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Погибло людей ВСЕГО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-31,58%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43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Получили травмы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-26,92%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неосторожное обращение с огнем;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правил устройства и эксплуатации электрооборудования;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умышленные действия по уничтожению имущества при помощи огня (поджог);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правил устройства и эксплуатации транспортных средств;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правил устройства и эксплуатации печей.</a:t>
            </a: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причины пожаров: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357166"/>
            <a:ext cx="7242048" cy="5714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ремонт пожарных водоемов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17519"/>
          <a:stretch>
            <a:fillRect/>
          </a:stretch>
        </p:blipFill>
        <p:spPr bwMode="auto">
          <a:xfrm>
            <a:off x="2500298" y="2571744"/>
            <a:ext cx="5358144" cy="38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3989775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установка автономных дымовых пожарных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извещателей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pic>
        <p:nvPicPr>
          <p:cNvPr id="5" name="Рисунок 4" descr="\\Dezhurny\обменник-гцгз\ОТДЕЛ ГЗ\4_Якушкин Д.Н\14_субсидии_2022АДПИ\Установка АДПИ\Ломоносовский АДПИ\Фото 08.09.2022\20220908_0931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671517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месячнике безопасности пользования газа в быту на территории городского округа "Город Архангельск"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\\Dezhurny\обменник-гцгз\ОТДЕЛ ГЗ\4_Якушкин Д.Н\48_Рейды 2022\1.11-2.11.2022\20221101_100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75724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457443"/>
              </p:ext>
            </p:extLst>
          </p:nvPr>
        </p:nvGraphicFramePr>
        <p:xfrm>
          <a:off x="285735" y="1628799"/>
          <a:ext cx="7572429" cy="4769801"/>
        </p:xfrm>
        <a:graphic>
          <a:graphicData uri="http://schemas.openxmlformats.org/drawingml/2006/table">
            <a:tbl>
              <a:tblPr/>
              <a:tblGrid>
                <a:gridCol w="614500"/>
                <a:gridCol w="5369671"/>
                <a:gridCol w="1588258"/>
              </a:tblGrid>
              <a:tr h="1509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kern="1200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kern="1200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  деятельности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04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Проведено совместных рейдов, с участковыми полиции и сотрудниками администрации округов, УНД, СПТ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643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Принято участие в сходах населения по вопросам  ПБ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523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Распространено листовок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523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Распространено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памяток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523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Размещено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информации в СМИ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85728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месячнике безопасности пользования газа в быту на территории городского округа "Город Архангельск"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785926"/>
            <a:ext cx="7242048" cy="32861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ОБЕСПЕЧЕНИЕ БЕЗОПАСНОСТИ ЛЮДЕЙ НА ВОДНЫХ ОБЪЕКТАХ ГО</a:t>
            </a:r>
            <a:r>
              <a:rPr kumimoji="0" lang="ru-RU" sz="36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«ГОРОД АРХАНГЕЛЬСК»</a:t>
            </a:r>
            <a:r>
              <a:rPr kumimoji="0" lang="ru-RU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18003" y="74715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" y="41777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6" y="39015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graphicFrame>
        <p:nvGraphicFramePr>
          <p:cNvPr id="11" name="Объект 2"/>
          <p:cNvGraphicFramePr/>
          <p:nvPr>
            <p:extLst>
              <p:ext uri="{D42A27DB-BD31-4B8C-83A1-F6EECF244321}">
                <p14:modId xmlns:p14="http://schemas.microsoft.com/office/powerpoint/2010/main" val="2537537448"/>
              </p:ext>
            </p:extLst>
          </p:nvPr>
        </p:nvGraphicFramePr>
        <p:xfrm>
          <a:off x="571472" y="1000108"/>
          <a:ext cx="728667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5" y="4"/>
            <a:ext cx="621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гибели и спасенных людей на водоёмах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 "Город Архангельск" за 2014-2023 годы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6" y="49302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" y="49302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" y="53874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" y="5377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" y="53874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" y="54350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graphicFrame>
        <p:nvGraphicFramePr>
          <p:cNvPr id="22" name="Объект 1"/>
          <p:cNvGraphicFramePr/>
          <p:nvPr>
            <p:extLst>
              <p:ext uri="{D42A27DB-BD31-4B8C-83A1-F6EECF244321}">
                <p14:modId xmlns:p14="http://schemas.microsoft.com/office/powerpoint/2010/main" val="2097619045"/>
              </p:ext>
            </p:extLst>
          </p:nvPr>
        </p:nvGraphicFramePr>
        <p:xfrm>
          <a:off x="357158" y="928670"/>
          <a:ext cx="7572428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>Основные задачи учреждения на 2024 год</a:t>
            </a:r>
            <a:br>
              <a:rPr lang="ru-RU" sz="2200" dirty="0" smtClean="0"/>
            </a:b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деятельности Архангельского городского звена территориальной подсистемы Единой государственной системы предупреждения и ликвидации чрезвычайных ситуаций;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предупреждении и ликвидации последствий чрезвычайных ситуаций в границах городского округа "Город Архангельск";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организации и осуществлении мероприятий по защите населения и территории городского округа "Город Архангельск" от чрезвычайных ситуаций природного и техногенного характера;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и организация деятельности службы спасания МКУ ГЦГЗ;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поддержание в состоянии постоянной готовности к использованию объектов гражданской обороны, закрепленных за Учреждением на праве оперативного управления;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в целях гражданской обороны запасов материально-технических средств, резервов материальных ресурсов для предупреждения и ликвидации чрезвычайных ситуаций;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первичных мер пожарной безопасности в границах городского округа "Город Архангельск";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мероприятий по обеспечению безопасности людей на водных объектах городского округа "Город Архангельск", охране их жизни и здоровья.</a:t>
            </a: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327681" name="Rectangle 1"/>
          <p:cNvSpPr>
            <a:spLocks noChangeArrowheads="1"/>
          </p:cNvSpPr>
          <p:nvPr/>
        </p:nvSpPr>
        <p:spPr bwMode="auto">
          <a:xfrm>
            <a:off x="0" y="0"/>
            <a:ext cx="8001024" cy="9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гибели людей на водных объектах 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Архангельск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территориальным округам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415450"/>
              </p:ext>
            </p:extLst>
          </p:nvPr>
        </p:nvGraphicFramePr>
        <p:xfrm>
          <a:off x="142844" y="1214422"/>
          <a:ext cx="7927100" cy="6043818"/>
        </p:xfrm>
        <a:graphic>
          <a:graphicData uri="http://schemas.openxmlformats.org/drawingml/2006/table">
            <a:tbl>
              <a:tblPr/>
              <a:tblGrid>
                <a:gridCol w="1428760"/>
                <a:gridCol w="480116"/>
                <a:gridCol w="377140"/>
                <a:gridCol w="500066"/>
                <a:gridCol w="642942"/>
                <a:gridCol w="500066"/>
                <a:gridCol w="571504"/>
                <a:gridCol w="568986"/>
                <a:gridCol w="642942"/>
                <a:gridCol w="500066"/>
                <a:gridCol w="571504"/>
                <a:gridCol w="571504"/>
                <a:gridCol w="571504"/>
              </a:tblGrid>
              <a:tr h="319750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города, </a:t>
                      </a:r>
                      <a:endParaRPr lang="ru-RU" sz="1400" b="0" kern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округа</a:t>
                      </a:r>
                      <a:endParaRPr lang="ru-RU" sz="1400" b="0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за 5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6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дети до 16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дети до 16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дети до 16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дети до 16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дети до 16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дети до 16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6571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Архангельск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по округам: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809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Варавино-Фактория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87619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Исакогорский</a:t>
                      </a: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1400" b="0" kern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Цигломенский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43809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Ломоносовский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39976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Маймаксанский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43809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Майская горка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21904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Октябрьский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21904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Северный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43809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Соломбальский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3"/>
            <a:ext cx="7643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Подавляющее число несчастных случаев связано с нарушениями правил безопасного поведения на воде. Основными причинами несчастных случаев по-прежнему остаются: купание в состоянии алкогольного опьянения, купание в запрещенных местах, управление маломерным судном в состоянии алкогольного опьянения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928801"/>
            <a:ext cx="3857653" cy="371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2" y="1928803"/>
            <a:ext cx="378621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/>
          <a:srcRect l="20113" t="17067" r="63642" b="18990"/>
          <a:stretch>
            <a:fillRect/>
          </a:stretch>
        </p:blipFill>
        <p:spPr bwMode="auto">
          <a:xfrm>
            <a:off x="214282" y="214290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 l="20113" t="16346" r="63855" b="19600"/>
          <a:stretch>
            <a:fillRect/>
          </a:stretch>
        </p:blipFill>
        <p:spPr bwMode="auto">
          <a:xfrm>
            <a:off x="1857356" y="1357298"/>
            <a:ext cx="23323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20113" t="16587" r="63780" b="19231"/>
          <a:stretch>
            <a:fillRect/>
          </a:stretch>
        </p:blipFill>
        <p:spPr bwMode="auto">
          <a:xfrm>
            <a:off x="3428992" y="2428868"/>
            <a:ext cx="22860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 l="20467" t="16346" r="63557" b="19119"/>
          <a:stretch>
            <a:fillRect/>
          </a:stretch>
        </p:blipFill>
        <p:spPr bwMode="auto">
          <a:xfrm>
            <a:off x="4857752" y="3500438"/>
            <a:ext cx="24288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4" y="0"/>
            <a:ext cx="700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обеспечения безопасности у воды и запрета  выхода на лёд в 2023 г. сотрудниками МКУ ГЦГЗ совместно со спасателями ГСС  установлено 289 знаков безопасности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00174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143380"/>
            <a:ext cx="400052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Информирование населения о правилах  поведения на водных объектах в различные периоды: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306177" name="Rectangle 1"/>
          <p:cNvSpPr>
            <a:spLocks noChangeArrowheads="1"/>
          </p:cNvSpPr>
          <p:nvPr/>
        </p:nvSpPr>
        <p:spPr bwMode="auto">
          <a:xfrm>
            <a:off x="0" y="1857364"/>
            <a:ext cx="807246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Безопасность на водоеме – памятка рыбакам»;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«О запрете купания, памятка безопасности на воде»;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«Купание запрещено»;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«Меры безопасности при управлении лодкой»;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«О происшествиях на воде, первая помощь при утоплении»;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«О мерах безопасности на водных объектах»;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«Рекомендации по мерам безопасности на воде»;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«Не купайтесь в нетрезвом виде».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Ледовые переправы: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0" y="995760"/>
            <a:ext cx="777686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03765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Городская служба спасения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179513" y="379082"/>
            <a:ext cx="79451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Штатная численность службы 19 человек, по списку 18 человек.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Аттестовано в качестве спасателей 13 человек.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Статус формирования – профессиональный с круглосуточным несением дежурства.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Зона ответственности - территория городского округа «Город Архангельск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Время выезда дежурной смены спасателей – 3 минуты, время сбора всего списочного состава ГСС – до 90 минут. 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Готовность к отправке в район ЧС не более 120 минут.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467544" y="1977807"/>
            <a:ext cx="714886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1 января по 14 декабря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совершен 361 выезд на АСР, профилактические работы и работы по оказанию помощи людям в опасных жизненных ситуациях</a:t>
            </a: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0376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Единая дежурно-диспетчерская служба городского округа «город Архангельск»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6072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2024 году на территории города режим чрезвычайной ситуации функционирования Архангельского городского звена территориальной подсистемы РСЧС не вводился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323529" y="532968"/>
            <a:ext cx="763284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Регламентом по сбору и актуализации информации о состоянии комплексной безопасности учреждений социального обслуживания населения, здравоохранения и образования от 09.07.2013г., утвержденным Губернатором Архангельской области, ежедневно проводится сбор информации по актуализации паспортов комплексной безопасности  и передача её в ГУ МЧС России по Архангельской области.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соответствии с Табелем срочных донесений по вопросам гражданской обороны, защиты населения и территорий от чрезвычайных ситуаций природного и техногенного характера, обеспечения пожарной безопасности и безопасности людей на водных объектах Архангельской области, утверждённым постановлением Правительства Архангельской области от 08.04.2014г. №135-пп, в ЦУКС ГУ МЧС России по АО направлено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16593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информационных сообщения  о происшествиях на территории города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lang="ru-RU" sz="1700" b="1" dirty="0" smtClean="0">
              <a:solidFill>
                <a:srgbClr val="990033"/>
              </a:solidFill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J:\Мухорин\фото\фото 2014\P1000705.JPG"/>
          <p:cNvPicPr>
            <a:picLocks noChangeAspect="1" noChangeArrowheads="1"/>
          </p:cNvPicPr>
          <p:nvPr/>
        </p:nvPicPr>
        <p:blipFill>
          <a:blip r:embed="rId2" cstate="print"/>
          <a:srcRect l="5463" t="2913" r="18062" b="14052"/>
          <a:stretch>
            <a:fillRect/>
          </a:stretch>
        </p:blipFill>
        <p:spPr bwMode="auto">
          <a:xfrm>
            <a:off x="142844" y="214290"/>
            <a:ext cx="811793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 descr="J:\Мухорин\фото\фото 2014\P1110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1071569" cy="1313948"/>
          </a:xfrm>
          <a:prstGeom prst="rect">
            <a:avLst/>
          </a:prstGeom>
          <a:noFill/>
        </p:spPr>
      </p:pic>
      <p:pic>
        <p:nvPicPr>
          <p:cNvPr id="98307" name="Picture 3" descr="J:\Мухорин\фото\фото 2014\P111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1071571" cy="1523968"/>
          </a:xfrm>
          <a:prstGeom prst="rect">
            <a:avLst/>
          </a:prstGeom>
          <a:noFill/>
        </p:spPr>
      </p:pic>
      <p:pic>
        <p:nvPicPr>
          <p:cNvPr id="159746" name="Picture 2" descr="C:\Documents and Settings\komp-24\Рабочий стол\P1110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571744"/>
            <a:ext cx="1031884" cy="1214448"/>
          </a:xfrm>
          <a:prstGeom prst="rect">
            <a:avLst/>
          </a:prstGeom>
          <a:noFill/>
        </p:spPr>
      </p:pic>
      <p:pic>
        <p:nvPicPr>
          <p:cNvPr id="7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3108" y="4071942"/>
            <a:ext cx="54292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itchFamily="18" charset="0"/>
              </a:rPr>
              <a:t>ЕДДС в 2023 году отработано –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132 856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звонков</a:t>
            </a:r>
            <a:endParaRPr lang="ru-RU" sz="32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7242048" cy="457203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дальнейшее развитие системы АПК "Безопасный город";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полном объеме проведены 62 тренировки, из них: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ЦУКС ГУ МЧС России по АО - 30;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оповещению руководящих лиц города и организаций - 3;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оповещению и сбору членов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КЧС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городской эвакуационной комиссии – 4;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системе оповещения «КСЭОН» - 24;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приему-передаче сигналов оповещения ГО – 1.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35716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основных мероприятий,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выполненных ЕДДС в 2023 году: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2"/>
            <a:ext cx="73581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Городские курсы гражданской обороны и пожарной безопасности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Сравнительные показатели деятельности 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курсов ГО и ПБ</a:t>
            </a:r>
            <a:endParaRPr lang="ru-RU" sz="2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13744"/>
              </p:ext>
            </p:extLst>
          </p:nvPr>
        </p:nvGraphicFramePr>
        <p:xfrm>
          <a:off x="500036" y="1357302"/>
          <a:ext cx="7358116" cy="5336957"/>
        </p:xfrm>
        <a:graphic>
          <a:graphicData uri="http://schemas.openxmlformats.org/drawingml/2006/table">
            <a:tbl>
              <a:tblPr/>
              <a:tblGrid>
                <a:gridCol w="583507"/>
                <a:gridCol w="3424039"/>
                <a:gridCol w="1501859"/>
                <a:gridCol w="1848711"/>
              </a:tblGrid>
              <a:tr h="1318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2000" b="1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2000" b="1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276" marR="84276" marT="42138" marB="42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Вид работ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276" marR="84276" marT="42138" marB="42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</a:tr>
              <a:tr h="1514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kern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Подготовлено специалистов, чел.: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80" marR="80180" marT="42138" marB="42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995" marR="869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989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kern="1200">
                          <a:latin typeface="Times New Roman"/>
                          <a:ea typeface="Times New Roman"/>
                          <a:cs typeface="Times New Roman"/>
                        </a:rPr>
                        <a:t>.1.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>
                          <a:latin typeface="Times New Roman"/>
                          <a:ea typeface="Times New Roman"/>
                          <a:cs typeface="Times New Roman"/>
                        </a:rPr>
                        <a:t>В области ГО и ЧС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80" marR="80180" marT="42138" marB="42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995" marR="869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1514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kern="1200">
                          <a:latin typeface="Times New Roman"/>
                          <a:ea typeface="Times New Roman"/>
                          <a:cs typeface="Times New Roman"/>
                        </a:rPr>
                        <a:t>.2.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>
                          <a:latin typeface="Times New Roman"/>
                          <a:ea typeface="Times New Roman"/>
                          <a:cs typeface="Times New Roman"/>
                        </a:rPr>
                        <a:t>В области пожарной безопасности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80" marR="80180" marT="42138" marB="42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995" marR="869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>Категории обученных специалистов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r>
              <a:rPr lang="ru-RU" i="1" dirty="0"/>
              <a:t>руководители организаций отнесенных к категориям по ГО и продолжающих работу в военное время – 16 человек, </a:t>
            </a:r>
            <a:endParaRPr lang="ru-RU" dirty="0"/>
          </a:p>
          <a:p>
            <a:r>
              <a:rPr lang="ru-RU" i="1" dirty="0"/>
              <a:t>руководители организаций, не отнесенных к категориям по ГО – 50 человек;</a:t>
            </a:r>
            <a:endParaRPr lang="ru-RU" dirty="0"/>
          </a:p>
          <a:p>
            <a:r>
              <a:rPr lang="ru-RU" i="1" dirty="0"/>
              <a:t>члены КЧС и ОПБ организаций – 168 человека;</a:t>
            </a:r>
            <a:endParaRPr lang="ru-RU" dirty="0"/>
          </a:p>
          <a:p>
            <a:r>
              <a:rPr lang="ru-RU" i="1" dirty="0"/>
              <a:t>члены  ПУФ организаций – 117 человек;</a:t>
            </a:r>
            <a:endParaRPr lang="ru-RU" dirty="0"/>
          </a:p>
          <a:p>
            <a:r>
              <a:rPr lang="ru-RU" i="1" dirty="0"/>
              <a:t>руководители структурных подразделений, уполномоченных решать задачи в области ГО организаций отнесенных к категориям по ГО, а также организаций, продолжающих их работу в военное время – 35 человек;</a:t>
            </a:r>
            <a:endParaRPr lang="ru-RU" dirty="0"/>
          </a:p>
          <a:p>
            <a:r>
              <a:rPr lang="ru-RU" i="1" dirty="0"/>
              <a:t>руководители структурных подразделений (работники) и специалисты организаций, уполномоченные на решение задач в области защиты населения и территорий от ЧС и (или) гражданской обороны – 64 человека;</a:t>
            </a:r>
            <a:endParaRPr lang="ru-RU" dirty="0"/>
          </a:p>
          <a:p>
            <a:r>
              <a:rPr lang="ru-RU" i="1" dirty="0"/>
              <a:t>руководители и специалисты ДДС организаций – 86 человек;</a:t>
            </a:r>
            <a:endParaRPr lang="ru-RU" dirty="0"/>
          </a:p>
          <a:p>
            <a:r>
              <a:rPr lang="ru-RU" i="1" dirty="0"/>
              <a:t>руководители эвакуационных органов организаций – 124 человека;</a:t>
            </a:r>
            <a:endParaRPr lang="ru-RU" dirty="0"/>
          </a:p>
          <a:p>
            <a:r>
              <a:rPr lang="ru-RU" i="1" dirty="0"/>
              <a:t>руководители НАСФ и НФГО – 43 человека;</a:t>
            </a:r>
            <a:endParaRPr lang="ru-RU" dirty="0"/>
          </a:p>
          <a:p>
            <a:r>
              <a:rPr lang="ru-RU" i="1" dirty="0"/>
              <a:t> уполномоченные работники в области ГО и ЗНТ от ЧС организаций (вводный инструктаж и курсовое обучение по ГО)– 146 </a:t>
            </a:r>
            <a:r>
              <a:rPr lang="ru-RU" i="1" dirty="0" smtClean="0"/>
              <a:t>человек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357562"/>
            <a:ext cx="392909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2" y="0"/>
            <a:ext cx="397516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2862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8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59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73581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задачи на 2025 год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362497" name="Rectangle 1"/>
          <p:cNvSpPr>
            <a:spLocks noChangeArrowheads="1"/>
          </p:cNvSpPr>
          <p:nvPr/>
        </p:nvSpPr>
        <p:spPr bwMode="auto">
          <a:xfrm>
            <a:off x="0" y="1643050"/>
            <a:ext cx="81439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дальнейшее развитие системы практической подготовки и обучения спасателей;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Плана основных мероприятий МКУ ГО «Город Архангельск» «ГЦГЗ» в области гражданской обороны, предупреждения и ликвидации чрезвычайных ситуаций, обеспечения первичных мер пожарной  безопасности и безопасности людей на водных объектах на 2024 год;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работе по совершенствованию нормативной правовой базы в области ГО, с учетом современных взглядов на защиту населения, материальных и культурных ценностей;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функционирования и совершенствование системы обеспечения вызова экстренных оперативных служб по единому номеру «112»;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готовности к применению резервов материальных ресурсов, предназначенных для ликвидации ЧС природного и техногенного характера;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мероприятий по пропаганде знаний в области пожарной безопасности и безопасности людей на водных объектах;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плана комплектования курсов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ГОЧСиПБ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мене чем 90 %.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1000"/>
          </a:blip>
          <a:srcRect/>
          <a:stretch>
            <a:fillRect/>
          </a:stretch>
        </p:blipFill>
        <p:spPr bwMode="auto">
          <a:xfrm>
            <a:off x="0" y="1"/>
            <a:ext cx="841818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3170" name="AutoShape 2" descr="Картинки по запросу С ДНЕМ СПАСА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Autofit/>
          </a:bodyPr>
          <a:lstStyle/>
          <a:p>
            <a:pPr algn="ctr" defTabSz="1241425" fontAlgn="base"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 Городского округа 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"Город Архангельск"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ПЕРИОД 2008 - 2023 ГОДОВ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graphicFrame>
        <p:nvGraphicFramePr>
          <p:cNvPr id="24781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93998"/>
              </p:ext>
            </p:extLst>
          </p:nvPr>
        </p:nvGraphicFramePr>
        <p:xfrm>
          <a:off x="142875" y="1785938"/>
          <a:ext cx="8089900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5" name="Лист" r:id="rId5" imgW="9210693" imgH="3771783" progId="Excel.Sheet.8">
                  <p:embed/>
                </p:oleObj>
              </mc:Choice>
              <mc:Fallback>
                <p:oleObj name="Лист" r:id="rId5" imgW="9210693" imgH="3771783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785938"/>
                        <a:ext cx="8089900" cy="4062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функционирование Архангельского городского звена территориальной подсистемы РСЧС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Режим повышенной готовности функционирования Архангельского городского звена территориальной подсистемы РСЧС вводился 2 раза:</a:t>
            </a:r>
          </a:p>
          <a:p>
            <a:endParaRPr lang="ru-RU" sz="2400" i="1" dirty="0" smtClean="0"/>
          </a:p>
          <a:p>
            <a:r>
              <a:rPr lang="ru-RU" sz="1800" i="1" dirty="0"/>
              <a:t>постановление Главы городского округа "Город Архангельск" № 529 от 01 апреля 2024 года в период ледохода и паводка весной 2024 года;</a:t>
            </a:r>
            <a:endParaRPr lang="ru-RU" sz="1800" dirty="0"/>
          </a:p>
          <a:p>
            <a:r>
              <a:rPr lang="ru-RU" sz="1800" i="1" dirty="0"/>
              <a:t>постановление Главы городского округа "Город Архангельск" № 1788 от 01 ноября 2024 года в целях предупреждения возникновения ЧС связанных с перевозкой жителей и доставкой товаров первой необходимости на островные территории городского округа «Город Архангельск».</a:t>
            </a:r>
            <a:endParaRPr lang="ru-RU" sz="1800" dirty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30463" y="3"/>
            <a:ext cx="7271456" cy="857231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Сравнительные </a:t>
            </a:r>
            <a:r>
              <a:rPr lang="ru-RU" sz="1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показатели </a:t>
            </a:r>
            <a:r>
              <a:rPr lang="ru-RU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деятельности</a:t>
            </a:r>
            <a:r>
              <a:rPr lang="ru-RU" sz="1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 </a:t>
            </a:r>
            <a:r>
              <a:rPr lang="ru-RU" sz="1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предупреждению и ликвидации </a:t>
            </a:r>
            <a:r>
              <a:rPr lang="ru-RU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ЧС</a:t>
            </a:r>
            <a:endParaRPr lang="ru-RU" sz="1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17597"/>
              </p:ext>
            </p:extLst>
          </p:nvPr>
        </p:nvGraphicFramePr>
        <p:xfrm>
          <a:off x="142842" y="785797"/>
          <a:ext cx="7957549" cy="5883563"/>
        </p:xfrm>
        <a:graphic>
          <a:graphicData uri="http://schemas.openxmlformats.org/drawingml/2006/table">
            <a:tbl>
              <a:tblPr/>
              <a:tblGrid>
                <a:gridCol w="3617223"/>
                <a:gridCol w="2170163"/>
                <a:gridCol w="2170163"/>
              </a:tblGrid>
              <a:tr h="679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деятельности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rgbClr val="FFFF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rgbClr val="FFFF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</a:tr>
              <a:tr h="821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Осуществлено выездов ОГ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безопасность на воде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15 - пожарная безопасность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безопасность на воде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19 - пожарная безопасность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70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заседаний комиссии по ЧС и ПБ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заседаний КЧС и 2 заседания оперативных групп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заседания КЧС и 2 заседания оперативных групп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9799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Осуществлено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патрулирований, в том числе с представителями </a:t>
                      </a:r>
                      <a:r>
                        <a:rPr lang="ru-RU" sz="12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ОНДиПР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СПТ, центра ГИМС ГУ МЧС России по АО 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УМВД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Архангельску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безопасность на воде.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  - пожарная безопасность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безопасность на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воде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  - пожарная безопасность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1324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Распространено листовок и памяток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10494</a:t>
                      </a: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1754 - безопасность на воде</a:t>
                      </a: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8740 –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1600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безопасность на воде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8740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пожарная безопасность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584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Установлено знаков безопасности на водных объектах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791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информации в СМИ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постоянно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постоянно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2618" y="0"/>
            <a:ext cx="951383" cy="10001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в учениях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 тренировках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Планом основных мероприятий муниципального казённого учреждения городского округа "Город Архангельск" "Городской центр гражданской защиты" в области гражданской обороны, предупреждения и ликвидации чрезвычайных ситуаций, обеспечения первичных мер пожарной безопасности и безопасности людей на водных объектах на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принято участие в 5 командно-штабных учениях и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тренировках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2500306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Обеспечение Пожарной безопасности</a:t>
            </a:r>
            <a:endParaRPr lang="ru-RU" dirty="0"/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329729" name="Rectangle 1"/>
          <p:cNvSpPr>
            <a:spLocks noChangeArrowheads="1"/>
          </p:cNvSpPr>
          <p:nvPr/>
        </p:nvSpPr>
        <p:spPr bwMode="auto">
          <a:xfrm>
            <a:off x="0" y="0"/>
            <a:ext cx="8072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ПОЖАРОВ с 2017 по 2024 годы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4"/>
          <p:cNvGraphicFramePr/>
          <p:nvPr>
            <p:extLst>
              <p:ext uri="{D42A27DB-BD31-4B8C-83A1-F6EECF244321}">
                <p14:modId xmlns:p14="http://schemas.microsoft.com/office/powerpoint/2010/main" val="2664802687"/>
              </p:ext>
            </p:extLst>
          </p:nvPr>
        </p:nvGraphicFramePr>
        <p:xfrm>
          <a:off x="428596" y="642918"/>
          <a:ext cx="735811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8276</TotalTime>
  <Words>1595</Words>
  <Application>Microsoft Office PowerPoint</Application>
  <PresentationFormat>Экран (4:3)</PresentationFormat>
  <Paragraphs>424</Paragraphs>
  <Slides>38</Slides>
  <Notes>18</Notes>
  <HiddenSlides>18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Изящная</vt:lpstr>
      <vt:lpstr>2_Blue Segoe 4-3 template-template_April-17-2007</vt:lpstr>
      <vt:lpstr>Лист</vt:lpstr>
      <vt:lpstr> МКУ «городской центр гражданской защиты»</vt:lpstr>
      <vt:lpstr> Основные задачи учреждения на 2024 год </vt:lpstr>
      <vt:lpstr> </vt:lpstr>
      <vt:lpstr>СВЕДЕНИЯ О ЧРЕЗВЫЧАЙНЫХ СИТУАЦИЯХ,  ПРОИЗОШЕДШИХ НА ТЕРРИТОРИИ  Городского округа  "Город Архангельск" В ПЕРИОД 2008 - 2023 ГОДОВ</vt:lpstr>
      <vt:lpstr> функционирование Архангельского городского звена территориальной подсистемы РСЧС </vt:lpstr>
      <vt:lpstr>Презентация PowerPoint</vt:lpstr>
      <vt:lpstr>Участие в учениях  и  тренировках</vt:lpstr>
      <vt:lpstr>Обеспечение Пожарной безопасности</vt:lpstr>
      <vt:lpstr> </vt:lpstr>
      <vt:lpstr> </vt:lpstr>
      <vt:lpstr> </vt:lpstr>
      <vt:lpstr> </vt:lpstr>
      <vt:lpstr>ремонт пожарных водоемов</vt:lpstr>
      <vt:lpstr>установка автономных дымовых пожарных извещателей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Информирование населения о правилах  поведения на водных объектах в различные периоды: </vt:lpstr>
      <vt:lpstr>Ледовые переправы: </vt:lpstr>
      <vt:lpstr>  Городская служба спасения</vt:lpstr>
      <vt:lpstr>Презентация PowerPoint</vt:lpstr>
      <vt:lpstr>Презентация PowerPoint</vt:lpstr>
      <vt:lpstr>  Единая дежурно-диспетчерская служба городского округа «город Архангельск»</vt:lpstr>
      <vt:lpstr>Презентация PowerPoint</vt:lpstr>
      <vt:lpstr>Презентация PowerPoint</vt:lpstr>
      <vt:lpstr>              дальнейшее развитие системы АПК "Безопасный город";  В полном объеме проведены 62 тренировки, из них:  с ЦУКС ГУ МЧС России по АО - 30; по оповещению руководящих лиц города и организаций - 3; по оповещению и сбору членов КЧСипБ, городской эвакуационной комиссии – 4; по системе оповещения «КСЭОН» - 24; по приему-передаче сигналов оповещения ГО – 1.      </vt:lpstr>
      <vt:lpstr>Презентация PowerPoint</vt:lpstr>
      <vt:lpstr>Презентация PowerPoint</vt:lpstr>
      <vt:lpstr> Категории обученных специалистов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</cp:lastModifiedBy>
  <cp:revision>930</cp:revision>
  <dcterms:created xsi:type="dcterms:W3CDTF">2011-10-27T07:01:21Z</dcterms:created>
  <dcterms:modified xsi:type="dcterms:W3CDTF">2024-12-16T12:26:11Z</dcterms:modified>
</cp:coreProperties>
</file>